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57" r:id="rId4"/>
    <p:sldId id="270" r:id="rId5"/>
    <p:sldId id="258" r:id="rId6"/>
    <p:sldId id="269" r:id="rId7"/>
    <p:sldId id="259" r:id="rId8"/>
    <p:sldId id="271" r:id="rId9"/>
    <p:sldId id="260" r:id="rId10"/>
    <p:sldId id="261" r:id="rId11"/>
    <p:sldId id="262" r:id="rId12"/>
    <p:sldId id="263" r:id="rId13"/>
    <p:sldId id="267" r:id="rId14"/>
    <p:sldId id="264" r:id="rId15"/>
    <p:sldId id="265" r:id="rId16"/>
    <p:sldId id="266" r:id="rId17"/>
    <p:sldId id="275" r:id="rId18"/>
    <p:sldId id="276" r:id="rId19"/>
    <p:sldId id="277" r:id="rId20"/>
    <p:sldId id="278" r:id="rId21"/>
    <p:sldId id="280" r:id="rId22"/>
    <p:sldId id="274" r:id="rId23"/>
    <p:sldId id="272" r:id="rId24"/>
    <p:sldId id="273"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94AB5F-C16E-4AFB-9146-D19FE6CC228F}" type="datetimeFigureOut">
              <a:rPr lang="en-US" smtClean="0"/>
              <a:pPr/>
              <a:t>29/08/2019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AA6C1-9562-4584-AF27-DA1D90A94FF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4AB5F-C16E-4AFB-9146-D19FE6CC228F}" type="datetimeFigureOut">
              <a:rPr lang="en-US" smtClean="0"/>
              <a:pPr/>
              <a:t>29/08/2019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AA6C1-9562-4584-AF27-DA1D90A94F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4AB5F-C16E-4AFB-9146-D19FE6CC228F}" type="datetimeFigureOut">
              <a:rPr lang="en-US" smtClean="0"/>
              <a:pPr/>
              <a:t>29/08/2019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AA6C1-9562-4584-AF27-DA1D90A94F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4AB5F-C16E-4AFB-9146-D19FE6CC228F}" type="datetimeFigureOut">
              <a:rPr lang="en-US" smtClean="0"/>
              <a:pPr/>
              <a:t>29/08/2019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AA6C1-9562-4584-AF27-DA1D90A94F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94AB5F-C16E-4AFB-9146-D19FE6CC228F}" type="datetimeFigureOut">
              <a:rPr lang="en-US" smtClean="0"/>
              <a:pPr/>
              <a:t>29/08/2019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AA6C1-9562-4584-AF27-DA1D90A94FF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4AB5F-C16E-4AFB-9146-D19FE6CC228F}" type="datetimeFigureOut">
              <a:rPr lang="en-US" smtClean="0"/>
              <a:pPr/>
              <a:t>29/08/2019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0AA6C1-9562-4584-AF27-DA1D90A94F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4AB5F-C16E-4AFB-9146-D19FE6CC228F}" type="datetimeFigureOut">
              <a:rPr lang="en-US" smtClean="0"/>
              <a:pPr/>
              <a:t>29/08/2019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0AA6C1-9562-4584-AF27-DA1D90A94FF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4AB5F-C16E-4AFB-9146-D19FE6CC228F}" type="datetimeFigureOut">
              <a:rPr lang="en-US" smtClean="0"/>
              <a:pPr/>
              <a:t>29/08/2019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0AA6C1-9562-4584-AF27-DA1D90A94F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4AB5F-C16E-4AFB-9146-D19FE6CC228F}" type="datetimeFigureOut">
              <a:rPr lang="en-US" smtClean="0"/>
              <a:pPr/>
              <a:t>29/08/2019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0AA6C1-9562-4584-AF27-DA1D90A94F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4AB5F-C16E-4AFB-9146-D19FE6CC228F}" type="datetimeFigureOut">
              <a:rPr lang="en-US" smtClean="0"/>
              <a:pPr/>
              <a:t>29/08/2019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0AA6C1-9562-4584-AF27-DA1D90A94FF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4AB5F-C16E-4AFB-9146-D19FE6CC228F}" type="datetimeFigureOut">
              <a:rPr lang="en-US" smtClean="0"/>
              <a:pPr/>
              <a:t>29/08/2019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0AA6C1-9562-4584-AF27-DA1D90A94FF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4AB5F-C16E-4AFB-9146-D19FE6CC228F}" type="datetimeFigureOut">
              <a:rPr lang="en-US" smtClean="0"/>
              <a:pPr/>
              <a:t>29/08/2019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AA6C1-9562-4584-AF27-DA1D90A94F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en.wikipedia.org/wiki/Lateral_medullary_syndrom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Trigeminal_nucleus" TargetMode="External"/><Relationship Id="rId2" Type="http://schemas.openxmlformats.org/officeDocument/2006/relationships/hyperlink" Target="http://en.wikipedia.org/wiki/Dysphagia" TargetMode="External"/><Relationship Id="rId1" Type="http://schemas.openxmlformats.org/officeDocument/2006/relationships/slideLayout" Target="../slideLayouts/slideLayout2.xml"/><Relationship Id="rId4" Type="http://schemas.openxmlformats.org/officeDocument/2006/relationships/hyperlink" Target="http://en.wikipedia.org/wiki/Corneal_reflex"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ourth_ventricle" TargetMode="External"/><Relationship Id="rId2" Type="http://schemas.openxmlformats.org/officeDocument/2006/relationships/hyperlink" Target="http://en.wikipedia.org/wiki/Choroid_plexu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
            <a:ext cx="7772400" cy="1470025"/>
          </a:xfrm>
          <a:solidFill>
            <a:srgbClr val="FFFF00"/>
          </a:solidFill>
        </p:spPr>
        <p:txBody>
          <a:bodyPr>
            <a:noAutofit/>
          </a:bodyPr>
          <a:lstStyle/>
          <a:p>
            <a:r>
              <a:rPr lang="en-US" sz="5400" b="1" dirty="0" smtClean="0">
                <a:solidFill>
                  <a:srgbClr val="FF0000"/>
                </a:solidFill>
                <a:latin typeface="Algerian" pitchFamily="82" charset="0"/>
              </a:rPr>
              <a:t>BLOOD SUPPLY OF BRAIN</a:t>
            </a:r>
            <a:endParaRPr lang="en-US" sz="5400" b="1" dirty="0">
              <a:solidFill>
                <a:srgbClr val="FF0000"/>
              </a:solidFill>
              <a:latin typeface="Algerian" pitchFamily="82" charset="0"/>
            </a:endParaRPr>
          </a:p>
        </p:txBody>
      </p:sp>
      <p:sp>
        <p:nvSpPr>
          <p:cNvPr id="3" name="Subtitle 2"/>
          <p:cNvSpPr>
            <a:spLocks noGrp="1"/>
          </p:cNvSpPr>
          <p:nvPr>
            <p:ph type="subTitle" idx="1"/>
          </p:nvPr>
        </p:nvSpPr>
        <p:spPr>
          <a:xfrm>
            <a:off x="1371600" y="3581400"/>
            <a:ext cx="6400800" cy="3048000"/>
          </a:xfrm>
        </p:spPr>
        <p:txBody>
          <a:bodyPr/>
          <a:lstStyle/>
          <a:p>
            <a:endParaRPr lang="en-US" dirty="0"/>
          </a:p>
        </p:txBody>
      </p:sp>
      <p:pic>
        <p:nvPicPr>
          <p:cNvPr id="4" name="Picture 4" descr="verellatas"/>
          <p:cNvPicPr>
            <a:picLocks noChangeAspect="1" noChangeArrowheads="1"/>
          </p:cNvPicPr>
          <p:nvPr/>
        </p:nvPicPr>
        <p:blipFill>
          <a:blip r:embed="rId2" cstate="print"/>
          <a:srcRect/>
          <a:stretch>
            <a:fillRect/>
          </a:stretch>
        </p:blipFill>
        <p:spPr bwMode="auto">
          <a:xfrm>
            <a:off x="1331913" y="1740880"/>
            <a:ext cx="6119812" cy="49974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2800" dirty="0" smtClean="0">
                <a:latin typeface="Times New Roman" pitchFamily="18" charset="0"/>
                <a:cs typeface="Times New Roman" pitchFamily="18" charset="0"/>
              </a:rPr>
              <a:t>Pontine branches.</a:t>
            </a:r>
          </a:p>
          <a:p>
            <a:r>
              <a:rPr lang="en-US" sz="2800" dirty="0" smtClean="0">
                <a:latin typeface="Times New Roman" pitchFamily="18" charset="0"/>
                <a:cs typeface="Times New Roman" pitchFamily="18" charset="0"/>
              </a:rPr>
              <a:t>Anterior inferior </a:t>
            </a:r>
            <a:r>
              <a:rPr lang="en-US" sz="2800" dirty="0" err="1" smtClean="0">
                <a:latin typeface="Times New Roman" pitchFamily="18" charset="0"/>
                <a:cs typeface="Times New Roman" pitchFamily="18" charset="0"/>
              </a:rPr>
              <a:t>cerebellar</a:t>
            </a:r>
            <a:r>
              <a:rPr lang="en-US" sz="2800" dirty="0" smtClean="0">
                <a:latin typeface="Times New Roman" pitchFamily="18" charset="0"/>
                <a:cs typeface="Times New Roman" pitchFamily="18" charset="0"/>
              </a:rPr>
              <a:t> artery.</a:t>
            </a:r>
          </a:p>
          <a:p>
            <a:r>
              <a:rPr lang="en-US" sz="2800" dirty="0" smtClean="0">
                <a:latin typeface="Times New Roman" pitchFamily="18" charset="0"/>
                <a:cs typeface="Times New Roman" pitchFamily="18" charset="0"/>
              </a:rPr>
              <a:t>Labyrinthine artery.</a:t>
            </a:r>
          </a:p>
          <a:p>
            <a:r>
              <a:rPr lang="en-US" sz="2800" dirty="0" smtClean="0">
                <a:latin typeface="Times New Roman" pitchFamily="18" charset="0"/>
                <a:cs typeface="Times New Roman" pitchFamily="18" charset="0"/>
              </a:rPr>
              <a:t>Superior </a:t>
            </a:r>
            <a:r>
              <a:rPr lang="en-US" sz="2800" dirty="0" err="1" smtClean="0">
                <a:latin typeface="Times New Roman" pitchFamily="18" charset="0"/>
                <a:cs typeface="Times New Roman" pitchFamily="18" charset="0"/>
              </a:rPr>
              <a:t>cerebellar</a:t>
            </a:r>
            <a:r>
              <a:rPr lang="en-US" sz="2800" dirty="0" smtClean="0">
                <a:latin typeface="Times New Roman" pitchFamily="18" charset="0"/>
                <a:cs typeface="Times New Roman" pitchFamily="18" charset="0"/>
              </a:rPr>
              <a:t> artery.</a:t>
            </a:r>
          </a:p>
          <a:p>
            <a:r>
              <a:rPr lang="en-US" sz="2800" dirty="0" smtClean="0">
                <a:latin typeface="Times New Roman" pitchFamily="18" charset="0"/>
                <a:cs typeface="Times New Roman" pitchFamily="18" charset="0"/>
              </a:rPr>
              <a:t>Posterior cerebral artery.</a:t>
            </a:r>
          </a:p>
          <a:p>
            <a:pPr>
              <a:buNone/>
            </a:pPr>
            <a:r>
              <a:rPr lang="en-US" sz="2800" u="sng" dirty="0" smtClean="0">
                <a:latin typeface="Times New Roman" pitchFamily="18" charset="0"/>
                <a:cs typeface="Times New Roman" pitchFamily="18" charset="0"/>
              </a:rPr>
              <a:t>Pontine branches- </a:t>
            </a:r>
            <a:r>
              <a:rPr lang="en-US" sz="2800" dirty="0" smtClean="0">
                <a:latin typeface="Times New Roman" pitchFamily="18" charset="0"/>
                <a:cs typeface="Times New Roman" pitchFamily="18" charset="0"/>
              </a:rPr>
              <a:t>These are numerous short </a:t>
            </a:r>
            <a:r>
              <a:rPr lang="en-US" sz="2800" dirty="0" err="1" smtClean="0">
                <a:latin typeface="Times New Roman" pitchFamily="18" charset="0"/>
                <a:cs typeface="Times New Roman" pitchFamily="18" charset="0"/>
              </a:rPr>
              <a:t>slendor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paramedian</a:t>
            </a:r>
            <a:r>
              <a:rPr lang="en-US" sz="2800" dirty="0" smtClean="0">
                <a:latin typeface="Times New Roman" pitchFamily="18" charset="0"/>
                <a:cs typeface="Times New Roman" pitchFamily="18" charset="0"/>
              </a:rPr>
              <a:t> vessels which pierce the </a:t>
            </a:r>
            <a:r>
              <a:rPr lang="en-US" sz="2800" dirty="0" err="1" smtClean="0">
                <a:latin typeface="Times New Roman" pitchFamily="18" charset="0"/>
                <a:cs typeface="Times New Roman" pitchFamily="18" charset="0"/>
              </a:rPr>
              <a:t>pons</a:t>
            </a:r>
            <a:r>
              <a:rPr lang="en-US" sz="2800" dirty="0" smtClean="0">
                <a:latin typeface="Times New Roman" pitchFamily="18" charset="0"/>
                <a:cs typeface="Times New Roman" pitchFamily="18" charset="0"/>
              </a:rPr>
              <a:t> to supply</a:t>
            </a:r>
            <a:r>
              <a:rPr lang="en-US" dirty="0" smtClean="0"/>
              <a:t>.</a:t>
            </a:r>
          </a:p>
          <a:p>
            <a:pPr>
              <a:buNone/>
            </a:pPr>
            <a:r>
              <a:rPr lang="en-US" sz="2800" u="sng" dirty="0" smtClean="0">
                <a:latin typeface="Times New Roman" pitchFamily="18" charset="0"/>
                <a:cs typeface="Times New Roman" pitchFamily="18" charset="0"/>
              </a:rPr>
              <a:t>Anterior inferior </a:t>
            </a:r>
            <a:r>
              <a:rPr lang="en-US" sz="2800" u="sng" dirty="0" err="1" smtClean="0">
                <a:latin typeface="Times New Roman" pitchFamily="18" charset="0"/>
                <a:cs typeface="Times New Roman" pitchFamily="18" charset="0"/>
              </a:rPr>
              <a:t>cerebellar</a:t>
            </a:r>
            <a:r>
              <a:rPr lang="en-US" sz="2800" u="sng" dirty="0" smtClean="0">
                <a:latin typeface="Times New Roman" pitchFamily="18" charset="0"/>
                <a:cs typeface="Times New Roman" pitchFamily="18" charset="0"/>
              </a:rPr>
              <a:t> artery- </a:t>
            </a:r>
            <a:r>
              <a:rPr lang="en-US" sz="2800" dirty="0" smtClean="0">
                <a:latin typeface="Times New Roman" pitchFamily="18" charset="0"/>
                <a:cs typeface="Times New Roman" pitchFamily="18" charset="0"/>
              </a:rPr>
              <a:t>It arises closes to the lower border of the </a:t>
            </a:r>
            <a:r>
              <a:rPr lang="en-US" sz="2800" dirty="0" err="1" smtClean="0">
                <a:latin typeface="Times New Roman" pitchFamily="18" charset="0"/>
                <a:cs typeface="Times New Roman" pitchFamily="18" charset="0"/>
              </a:rPr>
              <a:t>pons</a:t>
            </a:r>
            <a:r>
              <a:rPr lang="en-US" sz="2800" dirty="0" smtClean="0">
                <a:latin typeface="Times New Roman" pitchFamily="18" charset="0"/>
                <a:cs typeface="Times New Roman" pitchFamily="18" charset="0"/>
              </a:rPr>
              <a:t> and runs backwards and laterally usually </a:t>
            </a:r>
            <a:r>
              <a:rPr lang="en-US" sz="2800" b="1" i="1" dirty="0" smtClean="0">
                <a:latin typeface="Times New Roman" pitchFamily="18" charset="0"/>
                <a:cs typeface="Times New Roman" pitchFamily="18" charset="0"/>
              </a:rPr>
              <a:t>ventral to the 7</a:t>
            </a:r>
            <a:r>
              <a:rPr lang="en-US" sz="2800" b="1" i="1" baseline="30000" dirty="0" smtClean="0">
                <a:latin typeface="Times New Roman" pitchFamily="18" charset="0"/>
                <a:cs typeface="Times New Roman" pitchFamily="18" charset="0"/>
              </a:rPr>
              <a:t>th</a:t>
            </a:r>
            <a:r>
              <a:rPr lang="en-US" sz="2800" b="1" i="1" dirty="0" smtClean="0">
                <a:latin typeface="Times New Roman" pitchFamily="18" charset="0"/>
                <a:cs typeface="Times New Roman" pitchFamily="18" charset="0"/>
              </a:rPr>
              <a:t> and 8</a:t>
            </a:r>
            <a:r>
              <a:rPr lang="en-US" sz="2800" b="1" i="1" baseline="30000" dirty="0" smtClean="0">
                <a:latin typeface="Times New Roman" pitchFamily="18" charset="0"/>
                <a:cs typeface="Times New Roman" pitchFamily="18" charset="0"/>
              </a:rPr>
              <a:t>th</a:t>
            </a:r>
            <a:r>
              <a:rPr lang="en-US" sz="2800" b="1" i="1" dirty="0" smtClean="0">
                <a:latin typeface="Times New Roman" pitchFamily="18" charset="0"/>
                <a:cs typeface="Times New Roman" pitchFamily="18" charset="0"/>
              </a:rPr>
              <a:t> cranial nerve.</a:t>
            </a:r>
          </a:p>
          <a:p>
            <a:r>
              <a:rPr lang="en-US" sz="2800" b="1" i="1" dirty="0" smtClean="0">
                <a:latin typeface="Times New Roman" pitchFamily="18" charset="0"/>
                <a:cs typeface="Times New Roman" pitchFamily="18" charset="0"/>
              </a:rPr>
              <a:t>It supplies the </a:t>
            </a:r>
            <a:r>
              <a:rPr lang="en-US" sz="2800" b="1" i="1" dirty="0" err="1" smtClean="0">
                <a:latin typeface="Times New Roman" pitchFamily="18" charset="0"/>
                <a:cs typeface="Times New Roman" pitchFamily="18" charset="0"/>
              </a:rPr>
              <a:t>anterolateral</a:t>
            </a:r>
            <a:r>
              <a:rPr lang="en-US" sz="2800" b="1" i="1" dirty="0" smtClean="0">
                <a:latin typeface="Times New Roman" pitchFamily="18" charset="0"/>
                <a:cs typeface="Times New Roman" pitchFamily="18" charset="0"/>
              </a:rPr>
              <a:t> portion of </a:t>
            </a:r>
            <a:r>
              <a:rPr lang="en-US" sz="2800" dirty="0" smtClean="0">
                <a:latin typeface="Times New Roman" pitchFamily="18" charset="0"/>
                <a:cs typeface="Times New Roman" pitchFamily="18" charset="0"/>
              </a:rPr>
              <a:t>the </a:t>
            </a:r>
            <a:r>
              <a:rPr lang="en-US" sz="2800" b="1" i="1" dirty="0" smtClean="0">
                <a:latin typeface="Times New Roman" pitchFamily="18" charset="0"/>
                <a:cs typeface="Times New Roman" pitchFamily="18" charset="0"/>
              </a:rPr>
              <a:t>inferior surface of the cerebellum.</a:t>
            </a:r>
          </a:p>
          <a:p>
            <a:pPr>
              <a:buNone/>
            </a:pPr>
            <a:endParaRPr lang="en-US" sz="2800" dirty="0" smtClean="0">
              <a:latin typeface="Times New Roman" pitchFamily="18" charset="0"/>
              <a:cs typeface="Times New Roman" pitchFamily="18" charset="0"/>
            </a:endParaRPr>
          </a:p>
          <a:p>
            <a:pPr>
              <a:buNone/>
            </a:pPr>
            <a:endParaRPr lang="en-US" sz="2800" u="sng"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800" u="sng" dirty="0" smtClean="0">
                <a:latin typeface="Times New Roman" pitchFamily="18" charset="0"/>
                <a:cs typeface="Times New Roman" pitchFamily="18" charset="0"/>
              </a:rPr>
              <a:t>Labyrinthine artery- </a:t>
            </a:r>
            <a:r>
              <a:rPr lang="en-US" sz="2800" dirty="0" smtClean="0">
                <a:latin typeface="Times New Roman" pitchFamily="18" charset="0"/>
                <a:cs typeface="Times New Roman" pitchFamily="18" charset="0"/>
              </a:rPr>
              <a:t>It is long slender branch which arises either from basilar artery or from anterior inferior </a:t>
            </a:r>
            <a:r>
              <a:rPr lang="en-US" sz="2800" dirty="0" err="1" smtClean="0">
                <a:latin typeface="Times New Roman" pitchFamily="18" charset="0"/>
                <a:cs typeface="Times New Roman" pitchFamily="18" charset="0"/>
              </a:rPr>
              <a:t>cerebellar</a:t>
            </a:r>
            <a:r>
              <a:rPr lang="en-US" sz="2800" dirty="0" smtClean="0">
                <a:latin typeface="Times New Roman" pitchFamily="18" charset="0"/>
                <a:cs typeface="Times New Roman" pitchFamily="18" charset="0"/>
              </a:rPr>
              <a:t> artery.</a:t>
            </a:r>
          </a:p>
          <a:p>
            <a:r>
              <a:rPr lang="en-US" sz="2800" dirty="0" smtClean="0">
                <a:latin typeface="Times New Roman" pitchFamily="18" charset="0"/>
                <a:cs typeface="Times New Roman" pitchFamily="18" charset="0"/>
              </a:rPr>
              <a:t>It accompanies the </a:t>
            </a:r>
            <a:r>
              <a:rPr lang="en-US" sz="2800" dirty="0" err="1" smtClean="0">
                <a:latin typeface="Times New Roman" pitchFamily="18" charset="0"/>
                <a:cs typeface="Times New Roman" pitchFamily="18" charset="0"/>
              </a:rPr>
              <a:t>vestibulo</a:t>
            </a:r>
            <a:r>
              <a:rPr lang="en-US" sz="2800" dirty="0" smtClean="0">
                <a:latin typeface="Times New Roman" pitchFamily="18" charset="0"/>
                <a:cs typeface="Times New Roman" pitchFamily="18" charset="0"/>
              </a:rPr>
              <a:t>-cochlear nerve and enters the internal auditory </a:t>
            </a:r>
            <a:r>
              <a:rPr lang="en-US" sz="2800" dirty="0" err="1" smtClean="0">
                <a:latin typeface="Times New Roman" pitchFamily="18" charset="0"/>
                <a:cs typeface="Times New Roman" pitchFamily="18" charset="0"/>
              </a:rPr>
              <a:t>meatus</a:t>
            </a:r>
            <a:r>
              <a:rPr lang="en-US" sz="2800" dirty="0" smtClean="0">
                <a:latin typeface="Times New Roman" pitchFamily="18" charset="0"/>
                <a:cs typeface="Times New Roman" pitchFamily="18" charset="0"/>
              </a:rPr>
              <a:t> to supply the internal ear.</a:t>
            </a:r>
          </a:p>
          <a:p>
            <a:pPr>
              <a:buNone/>
            </a:pPr>
            <a:r>
              <a:rPr lang="en-US" sz="2800" u="sng" dirty="0" smtClean="0">
                <a:latin typeface="Times New Roman" pitchFamily="18" charset="0"/>
                <a:cs typeface="Times New Roman" pitchFamily="18" charset="0"/>
              </a:rPr>
              <a:t>Superior </a:t>
            </a:r>
            <a:r>
              <a:rPr lang="en-US" sz="2800" u="sng" dirty="0" err="1" smtClean="0">
                <a:latin typeface="Times New Roman" pitchFamily="18" charset="0"/>
                <a:cs typeface="Times New Roman" pitchFamily="18" charset="0"/>
              </a:rPr>
              <a:t>cerebellar</a:t>
            </a:r>
            <a:r>
              <a:rPr lang="en-US" sz="2800" u="sng" dirty="0" smtClean="0">
                <a:latin typeface="Times New Roman" pitchFamily="18" charset="0"/>
                <a:cs typeface="Times New Roman" pitchFamily="18" charset="0"/>
              </a:rPr>
              <a:t> artery- </a:t>
            </a:r>
            <a:r>
              <a:rPr lang="en-US" sz="2800" dirty="0" smtClean="0">
                <a:latin typeface="Times New Roman" pitchFamily="18" charset="0"/>
                <a:cs typeface="Times New Roman" pitchFamily="18" charset="0"/>
              </a:rPr>
              <a:t>It arises close to the superior border of the </a:t>
            </a:r>
            <a:r>
              <a:rPr lang="en-US" sz="2800" dirty="0" err="1" smtClean="0">
                <a:latin typeface="Times New Roman" pitchFamily="18" charset="0"/>
                <a:cs typeface="Times New Roman" pitchFamily="18" charset="0"/>
              </a:rPr>
              <a:t>pons</a:t>
            </a:r>
            <a:r>
              <a:rPr lang="en-US" sz="2800" dirty="0" smtClean="0">
                <a:latin typeface="Times New Roman" pitchFamily="18" charset="0"/>
                <a:cs typeface="Times New Roman" pitchFamily="18" charset="0"/>
              </a:rPr>
              <a:t> runs laterally below the </a:t>
            </a:r>
            <a:r>
              <a:rPr lang="en-US" sz="2800" dirty="0" err="1" smtClean="0">
                <a:latin typeface="Times New Roman" pitchFamily="18" charset="0"/>
                <a:cs typeface="Times New Roman" pitchFamily="18" charset="0"/>
              </a:rPr>
              <a:t>oculomotar</a:t>
            </a:r>
            <a:r>
              <a:rPr lang="en-US" sz="2800" dirty="0" smtClean="0">
                <a:latin typeface="Times New Roman" pitchFamily="18" charset="0"/>
                <a:cs typeface="Times New Roman" pitchFamily="18" charset="0"/>
              </a:rPr>
              <a:t> nerve, wind round the cerebral peduncle below the </a:t>
            </a:r>
            <a:r>
              <a:rPr lang="en-US" sz="2800" dirty="0" err="1" smtClean="0">
                <a:latin typeface="Times New Roman" pitchFamily="18" charset="0"/>
                <a:cs typeface="Times New Roman" pitchFamily="18" charset="0"/>
              </a:rPr>
              <a:t>trochlear</a:t>
            </a:r>
            <a:r>
              <a:rPr lang="en-US" sz="2800" dirty="0" smtClean="0">
                <a:latin typeface="Times New Roman" pitchFamily="18" charset="0"/>
                <a:cs typeface="Times New Roman" pitchFamily="18" charset="0"/>
              </a:rPr>
              <a:t> nerve to reach the superior surface of the cerebellum which it supplies.</a:t>
            </a:r>
          </a:p>
          <a:p>
            <a:pPr>
              <a:buNone/>
            </a:pPr>
            <a:endParaRPr lang="en-US" sz="2800" u="sng"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800" u="sng" dirty="0" smtClean="0">
                <a:latin typeface="Times New Roman" pitchFamily="18" charset="0"/>
                <a:cs typeface="Times New Roman" pitchFamily="18" charset="0"/>
              </a:rPr>
              <a:t>Posterior cerebral artery- </a:t>
            </a:r>
            <a:r>
              <a:rPr lang="en-US" sz="2800" dirty="0" smtClean="0">
                <a:latin typeface="Times New Roman" pitchFamily="18" charset="0"/>
                <a:cs typeface="Times New Roman" pitchFamily="18" charset="0"/>
              </a:rPr>
              <a:t>It passes laterally parallel to the superior </a:t>
            </a:r>
            <a:r>
              <a:rPr lang="en-US" sz="2800" dirty="0" err="1" smtClean="0">
                <a:latin typeface="Times New Roman" pitchFamily="18" charset="0"/>
                <a:cs typeface="Times New Roman" pitchFamily="18" charset="0"/>
              </a:rPr>
              <a:t>cerebellar</a:t>
            </a:r>
            <a:r>
              <a:rPr lang="en-US" sz="2800" dirty="0" smtClean="0">
                <a:latin typeface="Times New Roman" pitchFamily="18" charset="0"/>
                <a:cs typeface="Times New Roman" pitchFamily="18" charset="0"/>
              </a:rPr>
              <a:t> artery, curve around the midbrain to reach the medial surface of the cerebral </a:t>
            </a:r>
            <a:r>
              <a:rPr lang="en-US" sz="2800" dirty="0" err="1" smtClean="0">
                <a:latin typeface="Times New Roman" pitchFamily="18" charset="0"/>
                <a:cs typeface="Times New Roman" pitchFamily="18" charset="0"/>
              </a:rPr>
              <a:t>hemishere</a:t>
            </a:r>
            <a:r>
              <a:rPr lang="en-US" sz="2800" dirty="0" smtClean="0">
                <a:latin typeface="Times New Roman" pitchFamily="18" charset="0"/>
                <a:cs typeface="Times New Roman" pitchFamily="18" charset="0"/>
              </a:rPr>
              <a:t> beneath the </a:t>
            </a:r>
            <a:r>
              <a:rPr lang="en-US" sz="2800" dirty="0" err="1" smtClean="0">
                <a:latin typeface="Times New Roman" pitchFamily="18" charset="0"/>
                <a:cs typeface="Times New Roman" pitchFamily="18" charset="0"/>
              </a:rPr>
              <a:t>splenium</a:t>
            </a:r>
            <a:r>
              <a:rPr lang="en-US" sz="2800" dirty="0" smtClean="0">
                <a:latin typeface="Times New Roman" pitchFamily="18" charset="0"/>
                <a:cs typeface="Times New Roman" pitchFamily="18" charset="0"/>
              </a:rPr>
              <a:t> of corpus </a:t>
            </a:r>
            <a:r>
              <a:rPr lang="en-US" sz="2800" dirty="0" err="1" smtClean="0">
                <a:latin typeface="Times New Roman" pitchFamily="18" charset="0"/>
                <a:cs typeface="Times New Roman" pitchFamily="18" charset="0"/>
              </a:rPr>
              <a:t>callosum</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 artery gives off temporal branches which ramify over the inferior surface of the temporal lobe and </a:t>
            </a:r>
            <a:r>
              <a:rPr lang="en-US" sz="2800" dirty="0" err="1" smtClean="0">
                <a:latin typeface="Times New Roman" pitchFamily="18" charset="0"/>
                <a:cs typeface="Times New Roman" pitchFamily="18" charset="0"/>
              </a:rPr>
              <a:t>calcarine</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parieto</a:t>
            </a:r>
            <a:r>
              <a:rPr lang="en-US" sz="2800" dirty="0" smtClean="0">
                <a:latin typeface="Times New Roman" pitchFamily="18" charset="0"/>
                <a:cs typeface="Times New Roman" pitchFamily="18" charset="0"/>
              </a:rPr>
              <a:t> occipital branches.</a:t>
            </a:r>
          </a:p>
          <a:p>
            <a:r>
              <a:rPr lang="en-US" sz="2800" b="1" dirty="0" smtClean="0">
                <a:latin typeface="Times New Roman" pitchFamily="18" charset="0"/>
                <a:cs typeface="Times New Roman" pitchFamily="18" charset="0"/>
              </a:rPr>
              <a:t>Anterior temporal branch </a:t>
            </a:r>
            <a:r>
              <a:rPr lang="en-US" sz="2800" dirty="0" smtClean="0">
                <a:latin typeface="Times New Roman" pitchFamily="18" charset="0"/>
                <a:cs typeface="Times New Roman" pitchFamily="18" charset="0"/>
              </a:rPr>
              <a:t>passes forwards</a:t>
            </a:r>
          </a:p>
          <a:p>
            <a:r>
              <a:rPr lang="en-US" sz="2800" b="1" dirty="0" smtClean="0">
                <a:latin typeface="Times New Roman" pitchFamily="18" charset="0"/>
                <a:cs typeface="Times New Roman" pitchFamily="18" charset="0"/>
              </a:rPr>
              <a:t>Posterior temporal branch </a:t>
            </a:r>
            <a:r>
              <a:rPr lang="en-US" sz="2800" dirty="0" smtClean="0">
                <a:latin typeface="Times New Roman" pitchFamily="18" charset="0"/>
                <a:cs typeface="Times New Roman" pitchFamily="18" charset="0"/>
              </a:rPr>
              <a:t>passes </a:t>
            </a:r>
            <a:r>
              <a:rPr lang="en-US" sz="2800" dirty="0" err="1" smtClean="0">
                <a:latin typeface="Times New Roman" pitchFamily="18" charset="0"/>
                <a:cs typeface="Times New Roman" pitchFamily="18" charset="0"/>
              </a:rPr>
              <a:t>posteriorly</a:t>
            </a:r>
            <a:r>
              <a:rPr lang="en-US" sz="2800" dirty="0" smtClean="0">
                <a:latin typeface="Times New Roman" pitchFamily="18" charset="0"/>
                <a:cs typeface="Times New Roman" pitchFamily="18" charset="0"/>
              </a:rPr>
              <a:t> towards the </a:t>
            </a:r>
            <a:r>
              <a:rPr lang="en-US" sz="2800" dirty="0" err="1" smtClean="0">
                <a:latin typeface="Times New Roman" pitchFamily="18" charset="0"/>
                <a:cs typeface="Times New Roman" pitchFamily="18" charset="0"/>
              </a:rPr>
              <a:t>ocipital</a:t>
            </a:r>
            <a:r>
              <a:rPr lang="en-US" sz="2800" dirty="0" smtClean="0">
                <a:latin typeface="Times New Roman" pitchFamily="18" charset="0"/>
                <a:cs typeface="Times New Roman" pitchFamily="18" charset="0"/>
              </a:rPr>
              <a:t> pole.</a:t>
            </a:r>
          </a:p>
          <a:p>
            <a:r>
              <a:rPr lang="en-US" sz="2800" b="1" i="1" dirty="0" err="1" smtClean="0">
                <a:latin typeface="Times New Roman" pitchFamily="18" charset="0"/>
                <a:cs typeface="Times New Roman" pitchFamily="18" charset="0"/>
              </a:rPr>
              <a:t>Parito</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ocipital</a:t>
            </a:r>
            <a:r>
              <a:rPr lang="en-US" sz="2800" b="1" i="1" dirty="0" smtClean="0">
                <a:latin typeface="Times New Roman" pitchFamily="18" charset="0"/>
                <a:cs typeface="Times New Roman" pitchFamily="18" charset="0"/>
              </a:rPr>
              <a:t> branch </a:t>
            </a:r>
            <a:r>
              <a:rPr lang="en-US" sz="2800" dirty="0" smtClean="0">
                <a:latin typeface="Times New Roman" pitchFamily="18" charset="0"/>
                <a:cs typeface="Times New Roman" pitchFamily="18" charset="0"/>
              </a:rPr>
              <a:t>runs towards the </a:t>
            </a:r>
            <a:r>
              <a:rPr lang="en-US" sz="2800" dirty="0" err="1" smtClean="0">
                <a:latin typeface="Times New Roman" pitchFamily="18" charset="0"/>
                <a:cs typeface="Times New Roman" pitchFamily="18" charset="0"/>
              </a:rPr>
              <a:t>parito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ocipital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sulcus</a:t>
            </a:r>
            <a:endParaRPr lang="en-US" sz="2800" dirty="0" smtClean="0">
              <a:latin typeface="Times New Roman" pitchFamily="18" charset="0"/>
              <a:cs typeface="Times New Roman" pitchFamily="18" charset="0"/>
            </a:endParaRPr>
          </a:p>
          <a:p>
            <a:r>
              <a:rPr lang="en-US" sz="2800" b="1" i="1" dirty="0" err="1" smtClean="0">
                <a:latin typeface="Times New Roman" pitchFamily="18" charset="0"/>
                <a:cs typeface="Times New Roman" pitchFamily="18" charset="0"/>
              </a:rPr>
              <a:t>Calcarine</a:t>
            </a:r>
            <a:r>
              <a:rPr lang="en-US" sz="2800" b="1" i="1" dirty="0" smtClean="0">
                <a:latin typeface="Times New Roman" pitchFamily="18" charset="0"/>
                <a:cs typeface="Times New Roman" pitchFamily="18" charset="0"/>
              </a:rPr>
              <a:t> branch </a:t>
            </a:r>
            <a:r>
              <a:rPr lang="en-US" sz="2800" dirty="0" smtClean="0">
                <a:latin typeface="Times New Roman" pitchFamily="18" charset="0"/>
                <a:cs typeface="Times New Roman" pitchFamily="18" charset="0"/>
              </a:rPr>
              <a:t>passes </a:t>
            </a:r>
            <a:r>
              <a:rPr lang="en-US" sz="2800" dirty="0" err="1" smtClean="0">
                <a:latin typeface="Times New Roman" pitchFamily="18" charset="0"/>
                <a:cs typeface="Times New Roman" pitchFamily="18" charset="0"/>
              </a:rPr>
              <a:t>posteriorly</a:t>
            </a:r>
            <a:r>
              <a:rPr lang="en-US" sz="2800" dirty="0" smtClean="0">
                <a:latin typeface="Times New Roman" pitchFamily="18" charset="0"/>
                <a:cs typeface="Times New Roman" pitchFamily="18" charset="0"/>
              </a:rPr>
              <a:t> in the </a:t>
            </a:r>
            <a:r>
              <a:rPr lang="en-US" sz="2800" dirty="0" err="1" smtClean="0">
                <a:latin typeface="Times New Roman" pitchFamily="18" charset="0"/>
                <a:cs typeface="Times New Roman" pitchFamily="18" charset="0"/>
              </a:rPr>
              <a:t>calacarine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sulcus</a:t>
            </a:r>
            <a:r>
              <a:rPr lang="en-US" sz="2800"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800" u="sng" dirty="0" smtClean="0">
                <a:latin typeface="Times New Roman" pitchFamily="18" charset="0"/>
                <a:cs typeface="Times New Roman" pitchFamily="18" charset="0"/>
              </a:rPr>
              <a:t>CAROTID SYSTEM</a:t>
            </a:r>
          </a:p>
          <a:p>
            <a:r>
              <a:rPr lang="en-US" sz="2800" dirty="0" smtClean="0">
                <a:latin typeface="Times New Roman" pitchFamily="18" charset="0"/>
                <a:cs typeface="Times New Roman" pitchFamily="18" charset="0"/>
              </a:rPr>
              <a:t>The internal carotid artery is a terminal branch of the common carotid artery.</a:t>
            </a:r>
          </a:p>
          <a:p>
            <a:r>
              <a:rPr lang="en-US" sz="2800" dirty="0" smtClean="0">
                <a:latin typeface="Times New Roman" pitchFamily="18" charset="0"/>
                <a:cs typeface="Times New Roman" pitchFamily="18" charset="0"/>
              </a:rPr>
              <a:t>It traverses the </a:t>
            </a:r>
            <a:r>
              <a:rPr lang="en-US" sz="2800" b="1" i="1" dirty="0" smtClean="0">
                <a:latin typeface="Times New Roman" pitchFamily="18" charset="0"/>
                <a:cs typeface="Times New Roman" pitchFamily="18" charset="0"/>
              </a:rPr>
              <a:t>carotid canal in the base of the skull </a:t>
            </a:r>
            <a:r>
              <a:rPr lang="en-US" sz="2800" dirty="0" smtClean="0">
                <a:latin typeface="Times New Roman" pitchFamily="18" charset="0"/>
                <a:cs typeface="Times New Roman" pitchFamily="18" charset="0"/>
              </a:rPr>
              <a:t>and enters the middle cranial </a:t>
            </a:r>
            <a:r>
              <a:rPr lang="en-US" sz="2800" dirty="0" err="1" smtClean="0">
                <a:latin typeface="Times New Roman" pitchFamily="18" charset="0"/>
                <a:cs typeface="Times New Roman" pitchFamily="18" charset="0"/>
              </a:rPr>
              <a:t>fossa</a:t>
            </a:r>
            <a:r>
              <a:rPr lang="en-US" sz="2800" dirty="0" smtClean="0">
                <a:latin typeface="Times New Roman" pitchFamily="18" charset="0"/>
                <a:cs typeface="Times New Roman" pitchFamily="18" charset="0"/>
              </a:rPr>
              <a:t> beside the dorsum </a:t>
            </a:r>
            <a:r>
              <a:rPr lang="en-US" sz="2800" dirty="0" err="1" smtClean="0">
                <a:latin typeface="Times New Roman" pitchFamily="18" charset="0"/>
                <a:cs typeface="Times New Roman" pitchFamily="18" charset="0"/>
              </a:rPr>
              <a:t>sellae</a:t>
            </a:r>
            <a:r>
              <a:rPr lang="en-US" sz="2800" dirty="0" smtClean="0">
                <a:latin typeface="Times New Roman" pitchFamily="18" charset="0"/>
                <a:cs typeface="Times New Roman" pitchFamily="18" charset="0"/>
              </a:rPr>
              <a:t> of the sphenoid bone, finally it terminates by dividing in to two terminal branches.</a:t>
            </a:r>
          </a:p>
          <a:p>
            <a:pPr>
              <a:buNone/>
            </a:pPr>
            <a:r>
              <a:rPr lang="en-US" sz="2800" dirty="0" smtClean="0">
                <a:latin typeface="Times New Roman" pitchFamily="18" charset="0"/>
                <a:cs typeface="Times New Roman" pitchFamily="18" charset="0"/>
              </a:rPr>
              <a:t>A larger middle cerebral artery</a:t>
            </a:r>
          </a:p>
          <a:p>
            <a:pPr>
              <a:buNone/>
            </a:pPr>
            <a:r>
              <a:rPr lang="en-US" sz="2800" dirty="0" smtClean="0">
                <a:latin typeface="Times New Roman" pitchFamily="18" charset="0"/>
                <a:cs typeface="Times New Roman" pitchFamily="18" charset="0"/>
              </a:rPr>
              <a:t>Smaller anterior cerebral artery.</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u="sng" dirty="0" smtClean="0">
                <a:latin typeface="Times New Roman" pitchFamily="18" charset="0"/>
                <a:cs typeface="Times New Roman" pitchFamily="18" charset="0"/>
              </a:rPr>
              <a:t>Branches of the cerebral part of the internal carotid artery:-</a:t>
            </a:r>
          </a:p>
          <a:p>
            <a:r>
              <a:rPr lang="en-US" sz="2800" dirty="0" smtClean="0">
                <a:latin typeface="Times New Roman" pitchFamily="18" charset="0"/>
                <a:cs typeface="Times New Roman" pitchFamily="18" charset="0"/>
              </a:rPr>
              <a:t>Ophthalmic artery</a:t>
            </a:r>
          </a:p>
          <a:p>
            <a:r>
              <a:rPr lang="en-US" sz="2800" dirty="0" smtClean="0">
                <a:latin typeface="Times New Roman" pitchFamily="18" charset="0"/>
                <a:cs typeface="Times New Roman" pitchFamily="18" charset="0"/>
              </a:rPr>
              <a:t>Posterior communicating artery.</a:t>
            </a:r>
          </a:p>
          <a:p>
            <a:r>
              <a:rPr lang="en-US" sz="2800" dirty="0" smtClean="0">
                <a:latin typeface="Times New Roman" pitchFamily="18" charset="0"/>
                <a:cs typeface="Times New Roman" pitchFamily="18" charset="0"/>
              </a:rPr>
              <a:t>Anterior </a:t>
            </a:r>
            <a:r>
              <a:rPr lang="en-US" sz="2800" dirty="0" err="1" smtClean="0">
                <a:latin typeface="Times New Roman" pitchFamily="18" charset="0"/>
                <a:cs typeface="Times New Roman" pitchFamily="18" charset="0"/>
              </a:rPr>
              <a:t>choroidal</a:t>
            </a:r>
            <a:r>
              <a:rPr lang="en-US" sz="2800" dirty="0" smtClean="0">
                <a:latin typeface="Times New Roman" pitchFamily="18" charset="0"/>
                <a:cs typeface="Times New Roman" pitchFamily="18" charset="0"/>
              </a:rPr>
              <a:t> artery</a:t>
            </a:r>
          </a:p>
          <a:p>
            <a:r>
              <a:rPr lang="en-US" sz="2800" dirty="0" smtClean="0">
                <a:latin typeface="Times New Roman" pitchFamily="18" charset="0"/>
                <a:cs typeface="Times New Roman" pitchFamily="18" charset="0"/>
              </a:rPr>
              <a:t>Anterior cerebral artery.</a:t>
            </a:r>
          </a:p>
          <a:p>
            <a:r>
              <a:rPr lang="en-US" sz="2800" dirty="0" smtClean="0">
                <a:latin typeface="Times New Roman" pitchFamily="18" charset="0"/>
                <a:cs typeface="Times New Roman" pitchFamily="18" charset="0"/>
              </a:rPr>
              <a:t>Middle cerebral artery.</a:t>
            </a:r>
          </a:p>
          <a:p>
            <a:pPr>
              <a:buNone/>
            </a:pPr>
            <a:r>
              <a:rPr lang="en-US" sz="2800" u="sng" dirty="0" smtClean="0">
                <a:latin typeface="Times New Roman" pitchFamily="18" charset="0"/>
                <a:cs typeface="Times New Roman" pitchFamily="18" charset="0"/>
              </a:rPr>
              <a:t>Ophthalmic artery:-  </a:t>
            </a:r>
            <a:r>
              <a:rPr lang="en-US" sz="2800" dirty="0" smtClean="0">
                <a:latin typeface="Times New Roman" pitchFamily="18" charset="0"/>
                <a:cs typeface="Times New Roman" pitchFamily="18" charset="0"/>
              </a:rPr>
              <a:t>It arises from the ventral convexity of the </a:t>
            </a:r>
            <a:r>
              <a:rPr lang="en-US" sz="2800" b="1" i="1" dirty="0" smtClean="0">
                <a:latin typeface="Times New Roman" pitchFamily="18" charset="0"/>
                <a:cs typeface="Times New Roman" pitchFamily="18" charset="0"/>
              </a:rPr>
              <a:t>carotid siphon </a:t>
            </a:r>
            <a:r>
              <a:rPr lang="en-US" sz="2800" dirty="0" smtClean="0">
                <a:latin typeface="Times New Roman" pitchFamily="18" charset="0"/>
                <a:cs typeface="Times New Roman" pitchFamily="18" charset="0"/>
              </a:rPr>
              <a:t>and enters the optic canal to reach the orbital cavity to supply the structures of the </a:t>
            </a:r>
            <a:r>
              <a:rPr lang="en-US" sz="2800" b="1" i="1" dirty="0" smtClean="0">
                <a:latin typeface="Times New Roman" pitchFamily="18" charset="0"/>
                <a:cs typeface="Times New Roman" pitchFamily="18" charset="0"/>
              </a:rPr>
              <a:t>orbit including eye ball.</a:t>
            </a:r>
          </a:p>
          <a:p>
            <a:pPr>
              <a:buNone/>
            </a:pPr>
            <a:r>
              <a:rPr lang="en-US" sz="2800" u="sng" dirty="0" smtClean="0">
                <a:latin typeface="Times New Roman" pitchFamily="18" charset="0"/>
                <a:cs typeface="Times New Roman" pitchFamily="18" charset="0"/>
              </a:rPr>
              <a:t>Posterior communicating artery- </a:t>
            </a:r>
            <a:r>
              <a:rPr lang="en-US" sz="2800" dirty="0" smtClean="0">
                <a:latin typeface="Times New Roman" pitchFamily="18" charset="0"/>
                <a:cs typeface="Times New Roman" pitchFamily="18" charset="0"/>
              </a:rPr>
              <a:t>It arises close to the termination of the internal carotid artery.</a:t>
            </a:r>
          </a:p>
          <a:p>
            <a:r>
              <a:rPr lang="en-US" sz="2800" dirty="0" smtClean="0">
                <a:latin typeface="Times New Roman" pitchFamily="18" charset="0"/>
                <a:cs typeface="Times New Roman" pitchFamily="18" charset="0"/>
              </a:rPr>
              <a:t>It runs backwards and </a:t>
            </a:r>
            <a:r>
              <a:rPr lang="en-US" sz="2800" dirty="0" err="1" smtClean="0">
                <a:latin typeface="Times New Roman" pitchFamily="18" charset="0"/>
                <a:cs typeface="Times New Roman" pitchFamily="18" charset="0"/>
              </a:rPr>
              <a:t>anastomoses</a:t>
            </a:r>
            <a:r>
              <a:rPr lang="en-US" sz="2800" dirty="0" smtClean="0">
                <a:latin typeface="Times New Roman" pitchFamily="18" charset="0"/>
                <a:cs typeface="Times New Roman" pitchFamily="18" charset="0"/>
              </a:rPr>
              <a:t> with the proximal part of the posterior cerebral artery</a:t>
            </a:r>
          </a:p>
          <a:p>
            <a:pPr>
              <a:buNone/>
            </a:pPr>
            <a:endParaRPr lang="en-US" sz="28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800" u="sng" dirty="0" smtClean="0">
                <a:latin typeface="Times New Roman" pitchFamily="18" charset="0"/>
                <a:cs typeface="Times New Roman" pitchFamily="18" charset="0"/>
              </a:rPr>
              <a:t>Anterior </a:t>
            </a:r>
            <a:r>
              <a:rPr lang="en-US" sz="2800" u="sng" dirty="0" err="1" smtClean="0">
                <a:latin typeface="Times New Roman" pitchFamily="18" charset="0"/>
                <a:cs typeface="Times New Roman" pitchFamily="18" charset="0"/>
              </a:rPr>
              <a:t>choroidal</a:t>
            </a:r>
            <a:r>
              <a:rPr lang="en-US" sz="2800" u="sng" dirty="0" smtClean="0">
                <a:latin typeface="Times New Roman" pitchFamily="18" charset="0"/>
                <a:cs typeface="Times New Roman" pitchFamily="18" charset="0"/>
              </a:rPr>
              <a:t> artery</a:t>
            </a:r>
            <a:r>
              <a:rPr lang="en-US" sz="2800" dirty="0" smtClean="0">
                <a:latin typeface="Times New Roman" pitchFamily="18" charset="0"/>
                <a:cs typeface="Times New Roman" pitchFamily="18" charset="0"/>
              </a:rPr>
              <a:t>-It is long slender branch, which arises just distal to the origin of the posterior communicating artery.</a:t>
            </a:r>
          </a:p>
          <a:p>
            <a:r>
              <a:rPr lang="en-US" sz="2800" dirty="0" smtClean="0">
                <a:latin typeface="Times New Roman" pitchFamily="18" charset="0"/>
                <a:cs typeface="Times New Roman" pitchFamily="18" charset="0"/>
              </a:rPr>
              <a:t>It courses backwards above and along the optic tract to enter the inferior horn of the lateral ventricle through the choroid fissure to end in the choroid plexus.</a:t>
            </a:r>
          </a:p>
          <a:p>
            <a:pPr>
              <a:buNone/>
            </a:pPr>
            <a:r>
              <a:rPr lang="en-US" sz="2800" u="sng" dirty="0" smtClean="0">
                <a:latin typeface="Times New Roman" pitchFamily="18" charset="0"/>
                <a:cs typeface="Times New Roman" pitchFamily="18" charset="0"/>
              </a:rPr>
              <a:t>Anterior cerebral artery</a:t>
            </a:r>
            <a:r>
              <a:rPr lang="en-US" sz="2800" dirty="0" smtClean="0">
                <a:latin typeface="Times New Roman" pitchFamily="18" charset="0"/>
                <a:cs typeface="Times New Roman" pitchFamily="18" charset="0"/>
              </a:rPr>
              <a:t>- It is  a smaller terminal branch of the internal carotid artery.</a:t>
            </a:r>
          </a:p>
          <a:p>
            <a:r>
              <a:rPr lang="en-US" sz="2800" dirty="0" smtClean="0">
                <a:latin typeface="Times New Roman" pitchFamily="18" charset="0"/>
                <a:cs typeface="Times New Roman" pitchFamily="18" charset="0"/>
              </a:rPr>
              <a:t>It runs forwards and medially above the optic nerve to the commencement of the median longitudinal cerebral fissure., where it comes very close to its fellow of the opposite side and gets joined with its by short </a:t>
            </a:r>
            <a:r>
              <a:rPr lang="en-US" sz="2800" dirty="0" err="1" smtClean="0">
                <a:latin typeface="Times New Roman" pitchFamily="18" charset="0"/>
                <a:cs typeface="Times New Roman" pitchFamily="18" charset="0"/>
              </a:rPr>
              <a:t>tranverse</a:t>
            </a:r>
            <a:r>
              <a:rPr lang="en-US" sz="2800" dirty="0" smtClean="0">
                <a:latin typeface="Times New Roman" pitchFamily="18" charset="0"/>
                <a:cs typeface="Times New Roman" pitchFamily="18" charset="0"/>
              </a:rPr>
              <a:t> anterior communicating artery.</a:t>
            </a:r>
          </a:p>
          <a:p>
            <a:r>
              <a:rPr lang="en-US" sz="2800" dirty="0" smtClean="0">
                <a:latin typeface="Times New Roman" pitchFamily="18" charset="0"/>
                <a:cs typeface="Times New Roman" pitchFamily="18" charset="0"/>
              </a:rPr>
              <a:t>The anterior cerebral artery then curves around the </a:t>
            </a:r>
            <a:r>
              <a:rPr lang="en-US" sz="2800" dirty="0" err="1" smtClean="0">
                <a:latin typeface="Times New Roman" pitchFamily="18" charset="0"/>
                <a:cs typeface="Times New Roman" pitchFamily="18" charset="0"/>
              </a:rPr>
              <a:t>genu</a:t>
            </a:r>
            <a:r>
              <a:rPr lang="en-US" sz="2800" dirty="0" smtClean="0">
                <a:latin typeface="Times New Roman" pitchFamily="18" charset="0"/>
                <a:cs typeface="Times New Roman" pitchFamily="18" charset="0"/>
              </a:rPr>
              <a:t> of corpus </a:t>
            </a:r>
            <a:r>
              <a:rPr lang="en-US" sz="2800" dirty="0" err="1" smtClean="0">
                <a:latin typeface="Times New Roman" pitchFamily="18" charset="0"/>
                <a:cs typeface="Times New Roman" pitchFamily="18" charset="0"/>
              </a:rPr>
              <a:t>collosum</a:t>
            </a:r>
            <a:r>
              <a:rPr lang="en-US" sz="2800" dirty="0" smtClean="0">
                <a:latin typeface="Times New Roman" pitchFamily="18" charset="0"/>
                <a:cs typeface="Times New Roman" pitchFamily="18" charset="0"/>
              </a:rPr>
              <a:t>.</a:t>
            </a:r>
          </a:p>
          <a:p>
            <a:pPr>
              <a:buNone/>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u="sng" dirty="0" smtClean="0">
                <a:latin typeface="Times New Roman" pitchFamily="18" charset="0"/>
                <a:cs typeface="Times New Roman" pitchFamily="18" charset="0"/>
              </a:rPr>
              <a:t>Middle cerebral artery- </a:t>
            </a:r>
            <a:r>
              <a:rPr lang="en-US" sz="2800" dirty="0" smtClean="0">
                <a:latin typeface="Times New Roman" pitchFamily="18" charset="0"/>
                <a:cs typeface="Times New Roman" pitchFamily="18" charset="0"/>
              </a:rPr>
              <a:t>It is the larger terminal branch of the internal carotid artery.</a:t>
            </a:r>
          </a:p>
          <a:p>
            <a:r>
              <a:rPr lang="en-US" sz="2800" dirty="0" smtClean="0">
                <a:latin typeface="Times New Roman" pitchFamily="18" charset="0"/>
                <a:cs typeface="Times New Roman" pitchFamily="18" charset="0"/>
              </a:rPr>
              <a:t>It appears to be the direct continuation of the internal carotid artery and carries about 30% of the carotid blood flow.</a:t>
            </a:r>
          </a:p>
          <a:p>
            <a:r>
              <a:rPr lang="en-US" sz="2800" dirty="0" smtClean="0">
                <a:latin typeface="Times New Roman" pitchFamily="18" charset="0"/>
                <a:cs typeface="Times New Roman" pitchFamily="18" charset="0"/>
              </a:rPr>
              <a:t>The middle cerebral artery first runs laterally in the stem of the lateral </a:t>
            </a:r>
            <a:r>
              <a:rPr lang="en-US" sz="2800" dirty="0" err="1" smtClean="0">
                <a:latin typeface="Times New Roman" pitchFamily="18" charset="0"/>
                <a:cs typeface="Times New Roman" pitchFamily="18" charset="0"/>
              </a:rPr>
              <a:t>sulcus</a:t>
            </a:r>
            <a:r>
              <a:rPr lang="en-US" sz="2800" dirty="0" smtClean="0">
                <a:latin typeface="Times New Roman" pitchFamily="18" charset="0"/>
                <a:cs typeface="Times New Roman" pitchFamily="18" charset="0"/>
              </a:rPr>
              <a:t> and then turns backwards and upwards in the posterior </a:t>
            </a:r>
            <a:r>
              <a:rPr lang="en-US" sz="2800" dirty="0" err="1" smtClean="0">
                <a:latin typeface="Times New Roman" pitchFamily="18" charset="0"/>
                <a:cs typeface="Times New Roman" pitchFamily="18" charset="0"/>
              </a:rPr>
              <a:t>ramus</a:t>
            </a:r>
            <a:r>
              <a:rPr lang="en-US" sz="2800" dirty="0" smtClean="0">
                <a:latin typeface="Times New Roman" pitchFamily="18" charset="0"/>
                <a:cs typeface="Times New Roman" pitchFamily="18" charset="0"/>
              </a:rPr>
              <a:t> of the lateral </a:t>
            </a:r>
            <a:r>
              <a:rPr lang="en-US" sz="2800" dirty="0" err="1" smtClean="0">
                <a:latin typeface="Times New Roman" pitchFamily="18" charset="0"/>
                <a:cs typeface="Times New Roman" pitchFamily="18" charset="0"/>
              </a:rPr>
              <a:t>sulcus</a:t>
            </a:r>
            <a:r>
              <a:rPr lang="en-US" sz="2800" dirty="0" smtClean="0">
                <a:latin typeface="Times New Roman" pitchFamily="18" charset="0"/>
                <a:cs typeface="Times New Roman" pitchFamily="18" charset="0"/>
              </a:rPr>
              <a:t>, where it breaks up in to frontal, parietal and temporal branches.</a:t>
            </a:r>
          </a:p>
          <a:p>
            <a:pPr>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68313" y="2420938"/>
            <a:ext cx="8229600" cy="1143000"/>
          </a:xfrm>
        </p:spPr>
        <p:txBody>
          <a:bodyPr/>
          <a:lstStyle/>
          <a:p>
            <a:r>
              <a:rPr lang="hu-HU" b="1" dirty="0">
                <a:solidFill>
                  <a:schemeClr val="tx2"/>
                </a:solidFill>
                <a:latin typeface="Algerian" pitchFamily="82" charset="0"/>
              </a:rPr>
              <a:t>Veins drainig the brain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7" name="Picture 5" descr="~LWF0001"/>
          <p:cNvPicPr>
            <a:picLocks noChangeAspect="1" noChangeArrowheads="1"/>
          </p:cNvPicPr>
          <p:nvPr/>
        </p:nvPicPr>
        <p:blipFill>
          <a:blip r:embed="rId2" cstate="print"/>
          <a:srcRect/>
          <a:stretch>
            <a:fillRect/>
          </a:stretch>
        </p:blipFill>
        <p:spPr bwMode="auto">
          <a:xfrm>
            <a:off x="323850" y="188913"/>
            <a:ext cx="8424863" cy="5856287"/>
          </a:xfrm>
          <a:prstGeom prst="rect">
            <a:avLst/>
          </a:prstGeom>
          <a:noFill/>
        </p:spPr>
      </p:pic>
      <p:sp>
        <p:nvSpPr>
          <p:cNvPr id="64518" name="Text Box 6"/>
          <p:cNvSpPr txBox="1">
            <a:spLocks noChangeArrowheads="1"/>
          </p:cNvSpPr>
          <p:nvPr/>
        </p:nvSpPr>
        <p:spPr bwMode="auto">
          <a:xfrm>
            <a:off x="5148263" y="188913"/>
            <a:ext cx="3600450" cy="457200"/>
          </a:xfrm>
          <a:prstGeom prst="rect">
            <a:avLst/>
          </a:prstGeom>
          <a:noFill/>
          <a:ln w="9525">
            <a:noFill/>
            <a:miter lim="800000"/>
            <a:headEnd/>
            <a:tailEnd/>
          </a:ln>
          <a:effectLst/>
        </p:spPr>
        <p:txBody>
          <a:bodyPr>
            <a:spAutoFit/>
          </a:bodyPr>
          <a:lstStyle/>
          <a:p>
            <a:r>
              <a:rPr lang="hu-HU"/>
              <a:t>superior cerebral veins</a:t>
            </a:r>
            <a:endParaRPr lang="en-US"/>
          </a:p>
        </p:txBody>
      </p:sp>
      <p:sp>
        <p:nvSpPr>
          <p:cNvPr id="64519" name="Text Box 7"/>
          <p:cNvSpPr txBox="1">
            <a:spLocks noChangeArrowheads="1"/>
          </p:cNvSpPr>
          <p:nvPr/>
        </p:nvSpPr>
        <p:spPr bwMode="auto">
          <a:xfrm>
            <a:off x="5076825" y="5589588"/>
            <a:ext cx="3600450" cy="457200"/>
          </a:xfrm>
          <a:prstGeom prst="rect">
            <a:avLst/>
          </a:prstGeom>
          <a:noFill/>
          <a:ln w="9525">
            <a:noFill/>
            <a:miter lim="800000"/>
            <a:headEnd/>
            <a:tailEnd/>
          </a:ln>
          <a:effectLst/>
        </p:spPr>
        <p:txBody>
          <a:bodyPr>
            <a:spAutoFit/>
          </a:bodyPr>
          <a:lstStyle/>
          <a:p>
            <a:r>
              <a:rPr lang="hu-HU"/>
              <a:t>inferior cerebral veins</a:t>
            </a:r>
            <a:endParaRPr lang="en-US"/>
          </a:p>
        </p:txBody>
      </p:sp>
      <p:sp>
        <p:nvSpPr>
          <p:cNvPr id="64520" name="Text Box 8"/>
          <p:cNvSpPr txBox="1">
            <a:spLocks noChangeArrowheads="1"/>
          </p:cNvSpPr>
          <p:nvPr/>
        </p:nvSpPr>
        <p:spPr bwMode="auto">
          <a:xfrm>
            <a:off x="250825" y="6165850"/>
            <a:ext cx="8640763" cy="396875"/>
          </a:xfrm>
          <a:prstGeom prst="rect">
            <a:avLst/>
          </a:prstGeom>
          <a:noFill/>
          <a:ln w="9525" algn="ctr">
            <a:noFill/>
            <a:miter lim="800000"/>
            <a:headEnd/>
            <a:tailEnd/>
          </a:ln>
          <a:effectLst/>
        </p:spPr>
        <p:txBody>
          <a:bodyPr>
            <a:spAutoFit/>
          </a:bodyPr>
          <a:lstStyle/>
          <a:p>
            <a:r>
              <a:rPr lang="hu-HU" sz="2000" b="0">
                <a:solidFill>
                  <a:schemeClr val="tx1"/>
                </a:solidFill>
              </a:rPr>
              <a:t>Similarly, there are superior and inferior celebellar veins for the cerebellum.</a:t>
            </a:r>
            <a:endParaRPr lang="en-US" sz="2000" b="0">
              <a:solidFill>
                <a:schemeClr val="tx1"/>
              </a:solidFill>
            </a:endParaRPr>
          </a:p>
        </p:txBody>
      </p:sp>
      <p:grpSp>
        <p:nvGrpSpPr>
          <p:cNvPr id="2" name="Group 14"/>
          <p:cNvGrpSpPr>
            <a:grpSpLocks/>
          </p:cNvGrpSpPr>
          <p:nvPr/>
        </p:nvGrpSpPr>
        <p:grpSpPr bwMode="auto">
          <a:xfrm>
            <a:off x="468313" y="4221163"/>
            <a:ext cx="2374900" cy="1517650"/>
            <a:chOff x="295" y="2659"/>
            <a:chExt cx="1496" cy="956"/>
          </a:xfrm>
        </p:grpSpPr>
        <p:sp>
          <p:nvSpPr>
            <p:cNvPr id="64521" name="Text Box 9"/>
            <p:cNvSpPr txBox="1">
              <a:spLocks noChangeArrowheads="1"/>
            </p:cNvSpPr>
            <p:nvPr/>
          </p:nvSpPr>
          <p:spPr bwMode="auto">
            <a:xfrm>
              <a:off x="295" y="3249"/>
              <a:ext cx="1406" cy="366"/>
            </a:xfrm>
            <a:prstGeom prst="rect">
              <a:avLst/>
            </a:prstGeom>
            <a:noFill/>
            <a:ln w="9525" algn="ctr">
              <a:noFill/>
              <a:miter lim="800000"/>
              <a:headEnd/>
              <a:tailEnd/>
            </a:ln>
            <a:effectLst/>
          </p:spPr>
          <p:txBody>
            <a:bodyPr>
              <a:spAutoFit/>
            </a:bodyPr>
            <a:lstStyle/>
            <a:p>
              <a:pPr algn="ctr"/>
              <a:r>
                <a:rPr lang="hu-HU" sz="1600" b="0"/>
                <a:t>superficial middle cerebral vein</a:t>
              </a:r>
              <a:endParaRPr lang="en-US" sz="1600" b="0"/>
            </a:p>
          </p:txBody>
        </p:sp>
        <p:sp>
          <p:nvSpPr>
            <p:cNvPr id="64522" name="Line 10"/>
            <p:cNvSpPr>
              <a:spLocks noChangeShapeType="1"/>
            </p:cNvSpPr>
            <p:nvPr/>
          </p:nvSpPr>
          <p:spPr bwMode="auto">
            <a:xfrm flipV="1">
              <a:off x="1383" y="2659"/>
              <a:ext cx="408" cy="635"/>
            </a:xfrm>
            <a:prstGeom prst="line">
              <a:avLst/>
            </a:prstGeom>
            <a:noFill/>
            <a:ln w="38100">
              <a:solidFill>
                <a:srgbClr val="000000"/>
              </a:solidFill>
              <a:round/>
              <a:headEnd/>
              <a:tailEnd type="triangle" w="med" len="med"/>
            </a:ln>
            <a:effectLst/>
          </p:spPr>
          <p:txBody>
            <a:bodyPr>
              <a:spAutoFit/>
            </a:bodyPr>
            <a:lstStyle/>
            <a:p>
              <a:endParaRPr lang="en-US"/>
            </a:p>
          </p:txBody>
        </p:sp>
      </p:grpSp>
      <p:sp>
        <p:nvSpPr>
          <p:cNvPr id="64523" name="Text Box 11"/>
          <p:cNvSpPr txBox="1">
            <a:spLocks noChangeArrowheads="1"/>
          </p:cNvSpPr>
          <p:nvPr/>
        </p:nvSpPr>
        <p:spPr bwMode="auto">
          <a:xfrm>
            <a:off x="250825" y="260350"/>
            <a:ext cx="2520950" cy="822325"/>
          </a:xfrm>
          <a:prstGeom prst="rect">
            <a:avLst/>
          </a:prstGeom>
          <a:noFill/>
          <a:ln w="9525" algn="ctr">
            <a:noFill/>
            <a:miter lim="800000"/>
            <a:headEnd/>
            <a:tailEnd/>
          </a:ln>
          <a:effectLst/>
        </p:spPr>
        <p:txBody>
          <a:bodyPr>
            <a:spAutoFit/>
          </a:bodyPr>
          <a:lstStyle/>
          <a:p>
            <a:pPr algn="ctr"/>
            <a:r>
              <a:rPr lang="hu-HU">
                <a:solidFill>
                  <a:srgbClr val="0000CC"/>
                </a:solidFill>
              </a:rPr>
              <a:t>SUPERFICIAL VEINS</a:t>
            </a:r>
            <a:endParaRPr lang="en-US">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p:cNvPicPr>
            <a:picLocks noChangeAspect="1" noChangeArrowheads="1"/>
          </p:cNvPicPr>
          <p:nvPr/>
        </p:nvPicPr>
        <p:blipFill>
          <a:blip r:embed="rId2" cstate="print"/>
          <a:srcRect/>
          <a:stretch>
            <a:fillRect/>
          </a:stretch>
        </p:blipFill>
        <p:spPr bwMode="auto">
          <a:xfrm>
            <a:off x="971550" y="188913"/>
            <a:ext cx="6911975" cy="5745162"/>
          </a:xfrm>
          <a:prstGeom prst="rect">
            <a:avLst/>
          </a:prstGeom>
          <a:noFill/>
          <a:ln w="9525" algn="ctr">
            <a:noFill/>
            <a:miter lim="800000"/>
            <a:headEnd/>
            <a:tailEnd/>
          </a:ln>
          <a:effectLst/>
        </p:spPr>
      </p:pic>
      <p:sp>
        <p:nvSpPr>
          <p:cNvPr id="78853" name="Text Box 5"/>
          <p:cNvSpPr txBox="1">
            <a:spLocks noChangeArrowheads="1"/>
          </p:cNvSpPr>
          <p:nvPr/>
        </p:nvSpPr>
        <p:spPr bwMode="auto">
          <a:xfrm>
            <a:off x="1042988" y="6035675"/>
            <a:ext cx="6913562" cy="822325"/>
          </a:xfrm>
          <a:prstGeom prst="rect">
            <a:avLst/>
          </a:prstGeom>
          <a:noFill/>
          <a:ln w="9525" algn="ctr">
            <a:noFill/>
            <a:miter lim="800000"/>
            <a:headEnd/>
            <a:tailEnd/>
          </a:ln>
          <a:effectLst/>
        </p:spPr>
        <p:txBody>
          <a:bodyPr>
            <a:spAutoFit/>
          </a:bodyPr>
          <a:lstStyle/>
          <a:p>
            <a:r>
              <a:rPr lang="hu-HU" b="0">
                <a:solidFill>
                  <a:schemeClr val="tx1"/>
                </a:solidFill>
              </a:rPr>
              <a:t>Superior cerebral veins open into the superior sagittal sinus or into the adjacent lateral lacunae.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87728" cy="6858000"/>
          </a:xfrm>
        </p:spPr>
        <p:txBody>
          <a:bodyPr>
            <a:normAutofit/>
          </a:bodyPr>
          <a:lstStyle/>
          <a:p>
            <a:pPr algn="l"/>
            <a:r>
              <a:rPr lang="en-US" sz="2800" b="1" u="sng" dirty="0" smtClean="0">
                <a:solidFill>
                  <a:schemeClr val="tx1"/>
                </a:solidFill>
                <a:latin typeface="Times New Roman" pitchFamily="18" charset="0"/>
                <a:cs typeface="Times New Roman" pitchFamily="18" charset="0"/>
              </a:rPr>
              <a:t>Introduction:-</a:t>
            </a:r>
          </a:p>
          <a:p>
            <a:pPr algn="l">
              <a:buFont typeface="Arial" pitchFamily="34" charset="0"/>
              <a:buChar char="•"/>
            </a:pPr>
            <a:r>
              <a:rPr lang="en-US" sz="2800" dirty="0" smtClean="0">
                <a:solidFill>
                  <a:schemeClr val="tx1"/>
                </a:solidFill>
                <a:latin typeface="Times New Roman" pitchFamily="18" charset="0"/>
                <a:cs typeface="Times New Roman" pitchFamily="18" charset="0"/>
              </a:rPr>
              <a:t>The brain is supplied by two system of arteries.</a:t>
            </a:r>
          </a:p>
          <a:p>
            <a:pPr algn="l"/>
            <a:r>
              <a:rPr lang="en-US" sz="2800" b="1" i="1" dirty="0" smtClean="0">
                <a:solidFill>
                  <a:schemeClr val="tx1"/>
                </a:solidFill>
                <a:latin typeface="Times New Roman" pitchFamily="18" charset="0"/>
                <a:cs typeface="Times New Roman" pitchFamily="18" charset="0"/>
              </a:rPr>
              <a:t>Vertebral system.</a:t>
            </a:r>
          </a:p>
          <a:p>
            <a:pPr algn="l"/>
            <a:r>
              <a:rPr lang="en-US" sz="2800" b="1" i="1" dirty="0" smtClean="0">
                <a:solidFill>
                  <a:schemeClr val="tx1"/>
                </a:solidFill>
                <a:latin typeface="Times New Roman" pitchFamily="18" charset="0"/>
                <a:cs typeface="Times New Roman" pitchFamily="18" charset="0"/>
              </a:rPr>
              <a:t>Carotid system</a:t>
            </a:r>
            <a:r>
              <a:rPr lang="en-US" sz="2800" dirty="0" smtClean="0">
                <a:solidFill>
                  <a:schemeClr val="tx1"/>
                </a:solidFill>
                <a:latin typeface="Times New Roman" pitchFamily="18" charset="0"/>
                <a:cs typeface="Times New Roman" pitchFamily="18" charset="0"/>
              </a:rPr>
              <a:t>.</a:t>
            </a:r>
          </a:p>
          <a:p>
            <a:pPr algn="l"/>
            <a:r>
              <a:rPr lang="en-US" sz="2800" dirty="0" smtClean="0">
                <a:solidFill>
                  <a:schemeClr val="tx1"/>
                </a:solidFill>
                <a:latin typeface="Times New Roman" pitchFamily="18" charset="0"/>
                <a:cs typeface="Times New Roman" pitchFamily="18" charset="0"/>
              </a:rPr>
              <a:t>Vertebral system- It consisting of pair of </a:t>
            </a:r>
            <a:r>
              <a:rPr lang="en-US" sz="2800" b="1" i="1" dirty="0" smtClean="0">
                <a:solidFill>
                  <a:schemeClr val="tx1"/>
                </a:solidFill>
                <a:latin typeface="Times New Roman" pitchFamily="18" charset="0"/>
                <a:cs typeface="Times New Roman" pitchFamily="18" charset="0"/>
              </a:rPr>
              <a:t>vertebral arteries</a:t>
            </a:r>
            <a:r>
              <a:rPr lang="en-US" sz="2800" dirty="0" smtClean="0">
                <a:solidFill>
                  <a:schemeClr val="tx1"/>
                </a:solidFill>
                <a:latin typeface="Times New Roman" pitchFamily="18" charset="0"/>
                <a:cs typeface="Times New Roman" pitchFamily="18" charset="0"/>
              </a:rPr>
              <a:t>.</a:t>
            </a:r>
          </a:p>
          <a:p>
            <a:pPr algn="l"/>
            <a:r>
              <a:rPr lang="en-US" sz="2800" dirty="0" smtClean="0">
                <a:solidFill>
                  <a:schemeClr val="tx1"/>
                </a:solidFill>
                <a:latin typeface="Times New Roman" pitchFamily="18" charset="0"/>
                <a:cs typeface="Times New Roman" pitchFamily="18" charset="0"/>
              </a:rPr>
              <a:t>Carotid system- It consisting of pair of </a:t>
            </a:r>
            <a:r>
              <a:rPr lang="en-US" sz="2800" b="1" i="1" dirty="0" smtClean="0">
                <a:solidFill>
                  <a:schemeClr val="tx1"/>
                </a:solidFill>
                <a:latin typeface="Times New Roman" pitchFamily="18" charset="0"/>
                <a:cs typeface="Times New Roman" pitchFamily="18" charset="0"/>
              </a:rPr>
              <a:t>internal carotid arteries.</a:t>
            </a:r>
          </a:p>
          <a:p>
            <a:pPr algn="l">
              <a:buFont typeface="Arial" pitchFamily="34" charset="0"/>
              <a:buChar char="•"/>
            </a:pPr>
            <a:r>
              <a:rPr lang="en-US" sz="2800" dirty="0" smtClean="0">
                <a:solidFill>
                  <a:schemeClr val="tx1"/>
                </a:solidFill>
                <a:latin typeface="Times New Roman" pitchFamily="18" charset="0"/>
                <a:cs typeface="Times New Roman" pitchFamily="18" charset="0"/>
              </a:rPr>
              <a:t>The two vertebral arteries unite at the lower border of the </a:t>
            </a:r>
            <a:r>
              <a:rPr lang="en-US" sz="2800" dirty="0" err="1" smtClean="0">
                <a:solidFill>
                  <a:schemeClr val="tx1"/>
                </a:solidFill>
                <a:latin typeface="Times New Roman" pitchFamily="18" charset="0"/>
                <a:cs typeface="Times New Roman" pitchFamily="18" charset="0"/>
              </a:rPr>
              <a:t>pons</a:t>
            </a:r>
            <a:r>
              <a:rPr lang="en-US" sz="2800" dirty="0" smtClean="0">
                <a:solidFill>
                  <a:schemeClr val="tx1"/>
                </a:solidFill>
                <a:latin typeface="Times New Roman" pitchFamily="18" charset="0"/>
                <a:cs typeface="Times New Roman" pitchFamily="18" charset="0"/>
              </a:rPr>
              <a:t> to form </a:t>
            </a:r>
            <a:r>
              <a:rPr lang="en-US" sz="2800" b="1" i="1" dirty="0" smtClean="0">
                <a:solidFill>
                  <a:schemeClr val="tx1"/>
                </a:solidFill>
                <a:latin typeface="Times New Roman" pitchFamily="18" charset="0"/>
                <a:cs typeface="Times New Roman" pitchFamily="18" charset="0"/>
              </a:rPr>
              <a:t>Basilar artery.</a:t>
            </a:r>
          </a:p>
          <a:p>
            <a:pPr algn="l">
              <a:buFont typeface="Arial" pitchFamily="34" charset="0"/>
              <a:buChar char="•"/>
            </a:pPr>
            <a:r>
              <a:rPr lang="en-US" sz="2800" dirty="0" smtClean="0">
                <a:solidFill>
                  <a:schemeClr val="tx1"/>
                </a:solidFill>
                <a:latin typeface="Times New Roman" pitchFamily="18" charset="0"/>
                <a:cs typeface="Times New Roman" pitchFamily="18" charset="0"/>
              </a:rPr>
              <a:t>Which ascends in the midline on the ventral surface of the </a:t>
            </a:r>
            <a:r>
              <a:rPr lang="en-US" sz="2800" dirty="0" err="1" smtClean="0">
                <a:solidFill>
                  <a:schemeClr val="tx1"/>
                </a:solidFill>
                <a:latin typeface="Times New Roman" pitchFamily="18" charset="0"/>
                <a:cs typeface="Times New Roman" pitchFamily="18" charset="0"/>
              </a:rPr>
              <a:t>pons</a:t>
            </a:r>
            <a:r>
              <a:rPr lang="en-US" sz="2800" dirty="0" smtClean="0">
                <a:solidFill>
                  <a:schemeClr val="tx1"/>
                </a:solidFill>
                <a:latin typeface="Times New Roman" pitchFamily="18" charset="0"/>
                <a:cs typeface="Times New Roman" pitchFamily="18" charset="0"/>
              </a:rPr>
              <a:t> and its upper border terminates by dividing in to </a:t>
            </a:r>
            <a:r>
              <a:rPr lang="en-US" sz="2800" b="1" i="1" dirty="0" smtClean="0">
                <a:solidFill>
                  <a:schemeClr val="tx1"/>
                </a:solidFill>
                <a:latin typeface="Times New Roman" pitchFamily="18" charset="0"/>
                <a:cs typeface="Times New Roman" pitchFamily="18" charset="0"/>
              </a:rPr>
              <a:t>right and left posterior cerebral arteries.</a:t>
            </a:r>
          </a:p>
          <a:p>
            <a:pPr algn="l">
              <a:buFont typeface="Arial" pitchFamily="34" charset="0"/>
              <a:buChar char="•"/>
            </a:pPr>
            <a:endParaRPr lang="en-US" sz="2800" dirty="0" smtClean="0">
              <a:solidFill>
                <a:schemeClr val="tx1"/>
              </a:solidFill>
              <a:latin typeface="Times New Roman" pitchFamily="18" charset="0"/>
              <a:cs typeface="Times New Roman" pitchFamily="18" charset="0"/>
            </a:endParaRPr>
          </a:p>
          <a:p>
            <a:pPr algn="l"/>
            <a:endParaRPr lang="en-US"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2" name="Picture 6"/>
          <p:cNvPicPr>
            <a:picLocks noChangeAspect="1" noChangeArrowheads="1"/>
          </p:cNvPicPr>
          <p:nvPr/>
        </p:nvPicPr>
        <p:blipFill>
          <a:blip r:embed="rId2" cstate="print"/>
          <a:srcRect/>
          <a:stretch>
            <a:fillRect/>
          </a:stretch>
        </p:blipFill>
        <p:spPr bwMode="auto">
          <a:xfrm>
            <a:off x="179388" y="188913"/>
            <a:ext cx="4997450" cy="6408737"/>
          </a:xfrm>
          <a:prstGeom prst="rect">
            <a:avLst/>
          </a:prstGeom>
          <a:noFill/>
          <a:ln w="9525" algn="ctr">
            <a:noFill/>
            <a:miter lim="800000"/>
            <a:headEnd/>
            <a:tailEnd/>
          </a:ln>
          <a:effectLst/>
        </p:spPr>
      </p:pic>
      <p:sp>
        <p:nvSpPr>
          <p:cNvPr id="65544" name="Text Box 8"/>
          <p:cNvSpPr txBox="1">
            <a:spLocks noChangeArrowheads="1"/>
          </p:cNvSpPr>
          <p:nvPr/>
        </p:nvSpPr>
        <p:spPr bwMode="auto">
          <a:xfrm>
            <a:off x="5364163" y="2276475"/>
            <a:ext cx="3529012" cy="2282825"/>
          </a:xfrm>
          <a:prstGeom prst="rect">
            <a:avLst/>
          </a:prstGeom>
          <a:noFill/>
          <a:ln w="9525" algn="ctr">
            <a:noFill/>
            <a:miter lim="800000"/>
            <a:headEnd/>
            <a:tailEnd/>
          </a:ln>
          <a:effectLst/>
        </p:spPr>
        <p:txBody>
          <a:bodyPr>
            <a:spAutoFit/>
          </a:bodyPr>
          <a:lstStyle/>
          <a:p>
            <a:r>
              <a:rPr lang="hu-HU" b="0">
                <a:solidFill>
                  <a:schemeClr val="tx1"/>
                </a:solidFill>
              </a:rPr>
              <a:t>Inferior cerebral veins drain mainly into the sphenoparietal (1), cavernous (2), superior petrous (3), and transverse (4) sinuses.</a:t>
            </a:r>
          </a:p>
        </p:txBody>
      </p:sp>
      <p:sp>
        <p:nvSpPr>
          <p:cNvPr id="65545" name="Line 9"/>
          <p:cNvSpPr>
            <a:spLocks noChangeShapeType="1"/>
          </p:cNvSpPr>
          <p:nvPr/>
        </p:nvSpPr>
        <p:spPr bwMode="auto">
          <a:xfrm flipH="1" flipV="1">
            <a:off x="3492500" y="1989138"/>
            <a:ext cx="287338" cy="287337"/>
          </a:xfrm>
          <a:prstGeom prst="line">
            <a:avLst/>
          </a:prstGeom>
          <a:noFill/>
          <a:ln w="38100">
            <a:solidFill>
              <a:srgbClr val="000000"/>
            </a:solidFill>
            <a:round/>
            <a:headEnd/>
            <a:tailEnd type="triangle" w="med" len="med"/>
          </a:ln>
          <a:effectLst/>
        </p:spPr>
        <p:txBody>
          <a:bodyPr>
            <a:spAutoFit/>
          </a:bodyPr>
          <a:lstStyle/>
          <a:p>
            <a:endParaRPr lang="en-US"/>
          </a:p>
        </p:txBody>
      </p:sp>
      <p:sp>
        <p:nvSpPr>
          <p:cNvPr id="65546" name="Line 10"/>
          <p:cNvSpPr>
            <a:spLocks noChangeShapeType="1"/>
          </p:cNvSpPr>
          <p:nvPr/>
        </p:nvSpPr>
        <p:spPr bwMode="auto">
          <a:xfrm flipH="1">
            <a:off x="3203575" y="2708275"/>
            <a:ext cx="431800" cy="73025"/>
          </a:xfrm>
          <a:prstGeom prst="line">
            <a:avLst/>
          </a:prstGeom>
          <a:noFill/>
          <a:ln w="38100">
            <a:solidFill>
              <a:srgbClr val="000000"/>
            </a:solidFill>
            <a:round/>
            <a:headEnd/>
            <a:tailEnd type="triangle" w="med" len="med"/>
          </a:ln>
          <a:effectLst/>
        </p:spPr>
        <p:txBody>
          <a:bodyPr>
            <a:spAutoFit/>
          </a:bodyPr>
          <a:lstStyle/>
          <a:p>
            <a:endParaRPr lang="en-US"/>
          </a:p>
        </p:txBody>
      </p:sp>
      <p:sp>
        <p:nvSpPr>
          <p:cNvPr id="65547" name="Line 11"/>
          <p:cNvSpPr>
            <a:spLocks noChangeShapeType="1"/>
          </p:cNvSpPr>
          <p:nvPr/>
        </p:nvSpPr>
        <p:spPr bwMode="auto">
          <a:xfrm flipH="1">
            <a:off x="3924300" y="3716338"/>
            <a:ext cx="360363" cy="217487"/>
          </a:xfrm>
          <a:prstGeom prst="line">
            <a:avLst/>
          </a:prstGeom>
          <a:noFill/>
          <a:ln w="38100">
            <a:solidFill>
              <a:srgbClr val="000000"/>
            </a:solidFill>
            <a:round/>
            <a:headEnd/>
            <a:tailEnd type="triangle" w="med" len="med"/>
          </a:ln>
          <a:effectLst/>
        </p:spPr>
        <p:txBody>
          <a:bodyPr>
            <a:spAutoFit/>
          </a:bodyPr>
          <a:lstStyle/>
          <a:p>
            <a:endParaRPr lang="en-US"/>
          </a:p>
        </p:txBody>
      </p:sp>
      <p:sp>
        <p:nvSpPr>
          <p:cNvPr id="65548" name="Line 12"/>
          <p:cNvSpPr>
            <a:spLocks noChangeShapeType="1"/>
          </p:cNvSpPr>
          <p:nvPr/>
        </p:nvSpPr>
        <p:spPr bwMode="auto">
          <a:xfrm flipH="1" flipV="1">
            <a:off x="3635375" y="5734050"/>
            <a:ext cx="215900" cy="358775"/>
          </a:xfrm>
          <a:prstGeom prst="line">
            <a:avLst/>
          </a:prstGeom>
          <a:noFill/>
          <a:ln w="38100">
            <a:solidFill>
              <a:srgbClr val="000000"/>
            </a:solidFill>
            <a:round/>
            <a:headEnd/>
            <a:tailEnd type="triangle" w="med" len="med"/>
          </a:ln>
          <a:effectLst/>
        </p:spPr>
        <p:txBody>
          <a:bodyPr>
            <a:spAutoFit/>
          </a:bodyPr>
          <a:lstStyle/>
          <a:p>
            <a:endParaRPr lang="en-US"/>
          </a:p>
        </p:txBody>
      </p:sp>
      <p:sp>
        <p:nvSpPr>
          <p:cNvPr id="65549" name="Text Box 13"/>
          <p:cNvSpPr txBox="1">
            <a:spLocks noChangeArrowheads="1"/>
          </p:cNvSpPr>
          <p:nvPr/>
        </p:nvSpPr>
        <p:spPr bwMode="auto">
          <a:xfrm>
            <a:off x="3708400" y="2133600"/>
            <a:ext cx="504825" cy="457200"/>
          </a:xfrm>
          <a:prstGeom prst="rect">
            <a:avLst/>
          </a:prstGeom>
          <a:noFill/>
          <a:ln w="9525" algn="ctr">
            <a:noFill/>
            <a:miter lim="800000"/>
            <a:headEnd/>
            <a:tailEnd/>
          </a:ln>
          <a:effectLst/>
        </p:spPr>
        <p:txBody>
          <a:bodyPr>
            <a:spAutoFit/>
          </a:bodyPr>
          <a:lstStyle/>
          <a:p>
            <a:r>
              <a:rPr lang="hu-HU"/>
              <a:t>1.</a:t>
            </a:r>
          </a:p>
        </p:txBody>
      </p:sp>
      <p:sp>
        <p:nvSpPr>
          <p:cNvPr id="65550" name="Text Box 14"/>
          <p:cNvSpPr txBox="1">
            <a:spLocks noChangeArrowheads="1"/>
          </p:cNvSpPr>
          <p:nvPr/>
        </p:nvSpPr>
        <p:spPr bwMode="auto">
          <a:xfrm>
            <a:off x="3563938" y="2492375"/>
            <a:ext cx="504825" cy="457200"/>
          </a:xfrm>
          <a:prstGeom prst="rect">
            <a:avLst/>
          </a:prstGeom>
          <a:noFill/>
          <a:ln w="9525" algn="ctr">
            <a:noFill/>
            <a:miter lim="800000"/>
            <a:headEnd/>
            <a:tailEnd/>
          </a:ln>
          <a:effectLst/>
        </p:spPr>
        <p:txBody>
          <a:bodyPr>
            <a:spAutoFit/>
          </a:bodyPr>
          <a:lstStyle/>
          <a:p>
            <a:r>
              <a:rPr lang="hu-HU"/>
              <a:t>2.</a:t>
            </a:r>
          </a:p>
        </p:txBody>
      </p:sp>
      <p:sp>
        <p:nvSpPr>
          <p:cNvPr id="65551" name="Text Box 15"/>
          <p:cNvSpPr txBox="1">
            <a:spLocks noChangeArrowheads="1"/>
          </p:cNvSpPr>
          <p:nvPr/>
        </p:nvSpPr>
        <p:spPr bwMode="auto">
          <a:xfrm>
            <a:off x="4211638" y="3357563"/>
            <a:ext cx="504825" cy="457200"/>
          </a:xfrm>
          <a:prstGeom prst="rect">
            <a:avLst/>
          </a:prstGeom>
          <a:noFill/>
          <a:ln w="9525" algn="ctr">
            <a:noFill/>
            <a:miter lim="800000"/>
            <a:headEnd/>
            <a:tailEnd/>
          </a:ln>
          <a:effectLst/>
        </p:spPr>
        <p:txBody>
          <a:bodyPr>
            <a:spAutoFit/>
          </a:bodyPr>
          <a:lstStyle/>
          <a:p>
            <a:r>
              <a:rPr lang="hu-HU"/>
              <a:t>3.</a:t>
            </a:r>
          </a:p>
        </p:txBody>
      </p:sp>
      <p:sp>
        <p:nvSpPr>
          <p:cNvPr id="65552" name="Text Box 16"/>
          <p:cNvSpPr txBox="1">
            <a:spLocks noChangeArrowheads="1"/>
          </p:cNvSpPr>
          <p:nvPr/>
        </p:nvSpPr>
        <p:spPr bwMode="auto">
          <a:xfrm>
            <a:off x="3779838" y="6021388"/>
            <a:ext cx="504825" cy="457200"/>
          </a:xfrm>
          <a:prstGeom prst="rect">
            <a:avLst/>
          </a:prstGeom>
          <a:noFill/>
          <a:ln w="9525" algn="ctr">
            <a:noFill/>
            <a:miter lim="800000"/>
            <a:headEnd/>
            <a:tailEnd/>
          </a:ln>
          <a:effectLst/>
        </p:spPr>
        <p:txBody>
          <a:bodyPr>
            <a:spAutoFit/>
          </a:bodyPr>
          <a:lstStyle/>
          <a:p>
            <a:r>
              <a:rPr lang="hu-HU"/>
              <a:t>4.</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Kép111"/>
          <p:cNvPicPr>
            <a:picLocks noChangeAspect="1" noChangeArrowheads="1"/>
          </p:cNvPicPr>
          <p:nvPr/>
        </p:nvPicPr>
        <p:blipFill>
          <a:blip r:embed="rId2" cstate="print"/>
          <a:srcRect/>
          <a:stretch>
            <a:fillRect/>
          </a:stretch>
        </p:blipFill>
        <p:spPr bwMode="auto">
          <a:xfrm>
            <a:off x="1908175" y="188913"/>
            <a:ext cx="5548313" cy="6480175"/>
          </a:xfrm>
          <a:prstGeom prst="rect">
            <a:avLst/>
          </a:prstGeom>
          <a:noFill/>
        </p:spPr>
      </p:pic>
      <p:sp>
        <p:nvSpPr>
          <p:cNvPr id="70661" name="Text Box 5"/>
          <p:cNvSpPr txBox="1">
            <a:spLocks noChangeArrowheads="1"/>
          </p:cNvSpPr>
          <p:nvPr/>
        </p:nvSpPr>
        <p:spPr bwMode="auto">
          <a:xfrm>
            <a:off x="3563938" y="620713"/>
            <a:ext cx="1944687" cy="466725"/>
          </a:xfrm>
          <a:prstGeom prst="rect">
            <a:avLst/>
          </a:prstGeom>
          <a:solidFill>
            <a:schemeClr val="tx1">
              <a:alpha val="50000"/>
            </a:schemeClr>
          </a:solidFill>
          <a:ln w="9525" algn="ctr">
            <a:solidFill>
              <a:srgbClr val="000000"/>
            </a:solidFill>
            <a:miter lim="800000"/>
            <a:headEnd/>
            <a:tailEnd/>
          </a:ln>
          <a:effectLst/>
        </p:spPr>
        <p:txBody>
          <a:bodyPr>
            <a:spAutoFit/>
          </a:bodyPr>
          <a:lstStyle/>
          <a:p>
            <a:pPr algn="ctr"/>
            <a:r>
              <a:rPr lang="hu-HU" b="0"/>
              <a:t>ant. cerebral</a:t>
            </a:r>
          </a:p>
        </p:txBody>
      </p:sp>
      <p:sp>
        <p:nvSpPr>
          <p:cNvPr id="70662" name="Line 6"/>
          <p:cNvSpPr>
            <a:spLocks noChangeShapeType="1"/>
          </p:cNvSpPr>
          <p:nvPr/>
        </p:nvSpPr>
        <p:spPr bwMode="auto">
          <a:xfrm flipH="1">
            <a:off x="3995738" y="1125538"/>
            <a:ext cx="288925" cy="1511300"/>
          </a:xfrm>
          <a:prstGeom prst="line">
            <a:avLst/>
          </a:prstGeom>
          <a:noFill/>
          <a:ln w="38100">
            <a:solidFill>
              <a:srgbClr val="000000"/>
            </a:solidFill>
            <a:round/>
            <a:headEnd/>
            <a:tailEnd type="triangle" w="med" len="med"/>
          </a:ln>
          <a:effectLst/>
        </p:spPr>
        <p:txBody>
          <a:bodyPr>
            <a:spAutoFit/>
          </a:bodyPr>
          <a:lstStyle/>
          <a:p>
            <a:endParaRPr lang="en-US"/>
          </a:p>
        </p:txBody>
      </p:sp>
      <p:sp>
        <p:nvSpPr>
          <p:cNvPr id="70663" name="Line 7"/>
          <p:cNvSpPr>
            <a:spLocks noChangeShapeType="1"/>
          </p:cNvSpPr>
          <p:nvPr/>
        </p:nvSpPr>
        <p:spPr bwMode="auto">
          <a:xfrm>
            <a:off x="4643438" y="1125538"/>
            <a:ext cx="288925" cy="1511300"/>
          </a:xfrm>
          <a:prstGeom prst="line">
            <a:avLst/>
          </a:prstGeom>
          <a:noFill/>
          <a:ln w="38100">
            <a:solidFill>
              <a:srgbClr val="000000"/>
            </a:solidFill>
            <a:round/>
            <a:headEnd/>
            <a:tailEnd type="triangle" w="med" len="med"/>
          </a:ln>
          <a:effectLst/>
        </p:spPr>
        <p:txBody>
          <a:bodyPr>
            <a:spAutoFit/>
          </a:bodyPr>
          <a:lstStyle/>
          <a:p>
            <a:endParaRPr lang="en-US"/>
          </a:p>
        </p:txBody>
      </p:sp>
      <p:sp>
        <p:nvSpPr>
          <p:cNvPr id="70664" name="Text Box 8"/>
          <p:cNvSpPr txBox="1">
            <a:spLocks noChangeArrowheads="1"/>
          </p:cNvSpPr>
          <p:nvPr/>
        </p:nvSpPr>
        <p:spPr bwMode="auto">
          <a:xfrm>
            <a:off x="5435600" y="2852738"/>
            <a:ext cx="1873250" cy="831850"/>
          </a:xfrm>
          <a:prstGeom prst="rect">
            <a:avLst/>
          </a:prstGeom>
          <a:solidFill>
            <a:schemeClr val="tx1">
              <a:alpha val="50000"/>
            </a:schemeClr>
          </a:solidFill>
          <a:ln w="9525" algn="ctr">
            <a:solidFill>
              <a:srgbClr val="000000"/>
            </a:solidFill>
            <a:miter lim="800000"/>
            <a:headEnd/>
            <a:tailEnd/>
          </a:ln>
          <a:effectLst/>
        </p:spPr>
        <p:txBody>
          <a:bodyPr>
            <a:spAutoFit/>
          </a:bodyPr>
          <a:lstStyle/>
          <a:p>
            <a:pPr algn="ctr"/>
            <a:r>
              <a:rPr lang="hu-HU" b="0"/>
              <a:t>deep middle cerebral</a:t>
            </a:r>
          </a:p>
        </p:txBody>
      </p:sp>
      <p:sp>
        <p:nvSpPr>
          <p:cNvPr id="70665" name="Line 9"/>
          <p:cNvSpPr>
            <a:spLocks noChangeShapeType="1"/>
          </p:cNvSpPr>
          <p:nvPr/>
        </p:nvSpPr>
        <p:spPr bwMode="auto">
          <a:xfrm flipH="1" flipV="1">
            <a:off x="5148263" y="2924175"/>
            <a:ext cx="215900" cy="144463"/>
          </a:xfrm>
          <a:prstGeom prst="line">
            <a:avLst/>
          </a:prstGeom>
          <a:noFill/>
          <a:ln w="38100">
            <a:solidFill>
              <a:srgbClr val="000000"/>
            </a:solidFill>
            <a:round/>
            <a:headEnd/>
            <a:tailEnd type="triangle" w="med" len="med"/>
          </a:ln>
          <a:effectLst/>
        </p:spPr>
        <p:txBody>
          <a:bodyPr>
            <a:spAutoFit/>
          </a:bodyPr>
          <a:lstStyle/>
          <a:p>
            <a:endParaRPr lang="en-US"/>
          </a:p>
        </p:txBody>
      </p:sp>
      <p:sp>
        <p:nvSpPr>
          <p:cNvPr id="70666" name="Text Box 10"/>
          <p:cNvSpPr txBox="1">
            <a:spLocks noChangeArrowheads="1"/>
          </p:cNvSpPr>
          <p:nvPr/>
        </p:nvSpPr>
        <p:spPr bwMode="auto">
          <a:xfrm>
            <a:off x="5364163" y="4581525"/>
            <a:ext cx="2016125" cy="831850"/>
          </a:xfrm>
          <a:prstGeom prst="rect">
            <a:avLst/>
          </a:prstGeom>
          <a:solidFill>
            <a:schemeClr val="tx1">
              <a:alpha val="50000"/>
            </a:schemeClr>
          </a:solidFill>
          <a:ln w="9525" algn="ctr">
            <a:solidFill>
              <a:srgbClr val="000000"/>
            </a:solidFill>
            <a:miter lim="800000"/>
            <a:headEnd/>
            <a:tailEnd/>
          </a:ln>
          <a:effectLst/>
        </p:spPr>
        <p:txBody>
          <a:bodyPr>
            <a:spAutoFit/>
          </a:bodyPr>
          <a:lstStyle/>
          <a:p>
            <a:pPr algn="ctr"/>
            <a:r>
              <a:rPr lang="hu-HU" b="0"/>
              <a:t>basal (Rosenthal)</a:t>
            </a:r>
          </a:p>
        </p:txBody>
      </p:sp>
      <p:sp>
        <p:nvSpPr>
          <p:cNvPr id="70667" name="Line 11"/>
          <p:cNvSpPr>
            <a:spLocks noChangeShapeType="1"/>
          </p:cNvSpPr>
          <p:nvPr/>
        </p:nvSpPr>
        <p:spPr bwMode="auto">
          <a:xfrm flipH="1" flipV="1">
            <a:off x="5003800" y="4292600"/>
            <a:ext cx="288925" cy="215900"/>
          </a:xfrm>
          <a:prstGeom prst="line">
            <a:avLst/>
          </a:prstGeom>
          <a:noFill/>
          <a:ln w="38100">
            <a:solidFill>
              <a:srgbClr val="000000"/>
            </a:solidFill>
            <a:round/>
            <a:headEnd/>
            <a:tailEnd type="triangle" w="med" len="med"/>
          </a:ln>
          <a:effectLst/>
        </p:spPr>
        <p:txBody>
          <a:bodyPr>
            <a:spAutoFit/>
          </a:bodyPr>
          <a:lstStyle/>
          <a:p>
            <a:endParaRPr lang="en-US"/>
          </a:p>
        </p:txBody>
      </p:sp>
      <p:sp>
        <p:nvSpPr>
          <p:cNvPr id="70668" name="Text Box 12"/>
          <p:cNvSpPr txBox="1">
            <a:spLocks noChangeArrowheads="1"/>
          </p:cNvSpPr>
          <p:nvPr/>
        </p:nvSpPr>
        <p:spPr bwMode="auto">
          <a:xfrm>
            <a:off x="4572000" y="5516563"/>
            <a:ext cx="2232025" cy="831850"/>
          </a:xfrm>
          <a:prstGeom prst="rect">
            <a:avLst/>
          </a:prstGeom>
          <a:solidFill>
            <a:schemeClr val="tx1">
              <a:alpha val="50000"/>
            </a:schemeClr>
          </a:solidFill>
          <a:ln w="9525" algn="ctr">
            <a:solidFill>
              <a:srgbClr val="000000"/>
            </a:solidFill>
            <a:miter lim="800000"/>
            <a:headEnd/>
            <a:tailEnd/>
          </a:ln>
          <a:effectLst/>
        </p:spPr>
        <p:txBody>
          <a:bodyPr>
            <a:spAutoFit/>
          </a:bodyPr>
          <a:lstStyle/>
          <a:p>
            <a:pPr algn="ctr">
              <a:spcBef>
                <a:spcPct val="0"/>
              </a:spcBef>
            </a:pPr>
            <a:r>
              <a:rPr lang="hu-HU" b="0"/>
              <a:t>great cerebral</a:t>
            </a:r>
          </a:p>
          <a:p>
            <a:pPr algn="ctr">
              <a:spcBef>
                <a:spcPct val="0"/>
              </a:spcBef>
            </a:pPr>
            <a:r>
              <a:rPr lang="hu-HU" b="0"/>
              <a:t>(Galen)</a:t>
            </a:r>
          </a:p>
        </p:txBody>
      </p:sp>
      <p:sp>
        <p:nvSpPr>
          <p:cNvPr id="70669" name="Line 13"/>
          <p:cNvSpPr>
            <a:spLocks noChangeShapeType="1"/>
          </p:cNvSpPr>
          <p:nvPr/>
        </p:nvSpPr>
        <p:spPr bwMode="auto">
          <a:xfrm flipH="1" flipV="1">
            <a:off x="4500563" y="4581525"/>
            <a:ext cx="576262" cy="863600"/>
          </a:xfrm>
          <a:prstGeom prst="line">
            <a:avLst/>
          </a:prstGeom>
          <a:noFill/>
          <a:ln w="38100">
            <a:solidFill>
              <a:srgbClr val="000000"/>
            </a:solidFill>
            <a:round/>
            <a:headEnd/>
            <a:tailEnd type="triangle" w="med" len="med"/>
          </a:ln>
          <a:effectLst/>
        </p:spPr>
        <p:txBody>
          <a:bodyPr>
            <a:spAutoFit/>
          </a:bodyPr>
          <a:lstStyle/>
          <a:p>
            <a:endParaRPr lang="en-US"/>
          </a:p>
        </p:txBody>
      </p:sp>
      <p:sp>
        <p:nvSpPr>
          <p:cNvPr id="70670" name="Text Box 14"/>
          <p:cNvSpPr txBox="1">
            <a:spLocks noChangeArrowheads="1"/>
          </p:cNvSpPr>
          <p:nvPr/>
        </p:nvSpPr>
        <p:spPr bwMode="auto">
          <a:xfrm>
            <a:off x="1908175" y="188913"/>
            <a:ext cx="1222375" cy="822325"/>
          </a:xfrm>
          <a:prstGeom prst="rect">
            <a:avLst/>
          </a:prstGeom>
          <a:noFill/>
          <a:ln w="9525" algn="ctr">
            <a:noFill/>
            <a:miter lim="800000"/>
            <a:headEnd/>
            <a:tailEnd/>
          </a:ln>
          <a:effectLst/>
        </p:spPr>
        <p:txBody>
          <a:bodyPr>
            <a:spAutoFit/>
          </a:bodyPr>
          <a:lstStyle/>
          <a:p>
            <a:pPr algn="ctr"/>
            <a:r>
              <a:rPr lang="hu-HU">
                <a:solidFill>
                  <a:srgbClr val="0000CC"/>
                </a:solidFill>
              </a:rPr>
              <a:t>DEEP VEINS</a:t>
            </a:r>
            <a:endParaRPr lang="en-US">
              <a:solidFill>
                <a:srgbClr val="0000CC"/>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967335"/>
            <a:ext cx="9143999" cy="923330"/>
          </a:xfrm>
          <a:prstGeom prst="rect">
            <a:avLst/>
          </a:prstGeom>
          <a:solidFill>
            <a:schemeClr val="accent2"/>
          </a:solid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solidFill>
                  <a:srgbClr val="FF0000"/>
                </a:solidFill>
                <a:effectLst>
                  <a:outerShdw blurRad="76200" dist="50800" dir="5400000" algn="tl" rotWithShape="0">
                    <a:srgbClr val="000000">
                      <a:alpha val="65000"/>
                    </a:srgbClr>
                  </a:outerShdw>
                </a:effectLst>
                <a:latin typeface="Algerian" pitchFamily="82" charset="0"/>
              </a:rPr>
              <a:t>Applied Anatomy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sz="2800" u="sng" dirty="0" smtClean="0">
                <a:latin typeface="Times New Roman" pitchFamily="18" charset="0"/>
                <a:cs typeface="Times New Roman" pitchFamily="18" charset="0"/>
              </a:rPr>
              <a:t>Congenital cerebral </a:t>
            </a:r>
            <a:r>
              <a:rPr lang="en-US" sz="2800" u="sng" dirty="0" err="1" smtClean="0">
                <a:latin typeface="Times New Roman" pitchFamily="18" charset="0"/>
                <a:cs typeface="Times New Roman" pitchFamily="18" charset="0"/>
              </a:rPr>
              <a:t>Aneurysam</a:t>
            </a:r>
            <a:r>
              <a:rPr lang="en-US" sz="2800" u="sng"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These occurs mostly at the sites where two arteries joins in the formation of circle of </a:t>
            </a:r>
            <a:r>
              <a:rPr lang="en-US" sz="2800" dirty="0" err="1" smtClean="0">
                <a:latin typeface="Times New Roman" pitchFamily="18" charset="0"/>
                <a:cs typeface="Times New Roman" pitchFamily="18" charset="0"/>
              </a:rPr>
              <a:t>willis</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The basic abnormality at these points is the </a:t>
            </a:r>
            <a:r>
              <a:rPr lang="en-US" sz="2800" b="1" i="1" dirty="0" smtClean="0">
                <a:latin typeface="Times New Roman" pitchFamily="18" charset="0"/>
                <a:cs typeface="Times New Roman" pitchFamily="18" charset="0"/>
              </a:rPr>
              <a:t>congenital deficiency of the tunica media in the arterial wall</a:t>
            </a:r>
            <a:r>
              <a:rPr lang="en-US" sz="2800" dirty="0" smtClean="0">
                <a:latin typeface="Times New Roman" pitchFamily="18" charset="0"/>
                <a:cs typeface="Times New Roman" pitchFamily="18" charset="0"/>
              </a:rPr>
              <a:t>. The aneurysms are berry- shaped. Hence they are generally termed as </a:t>
            </a:r>
            <a:r>
              <a:rPr lang="en-US" sz="2800" b="1" i="1" dirty="0" smtClean="0">
                <a:latin typeface="Times New Roman" pitchFamily="18" charset="0"/>
                <a:cs typeface="Times New Roman" pitchFamily="18" charset="0"/>
              </a:rPr>
              <a:t>Berry </a:t>
            </a:r>
            <a:r>
              <a:rPr lang="en-US" sz="2800" b="1" i="1" dirty="0" err="1" smtClean="0">
                <a:latin typeface="Times New Roman" pitchFamily="18" charset="0"/>
                <a:cs typeface="Times New Roman" pitchFamily="18" charset="0"/>
              </a:rPr>
              <a:t>aneurysam</a:t>
            </a:r>
            <a:r>
              <a:rPr lang="en-US" sz="2800" b="1" i="1" dirty="0" smtClean="0">
                <a:latin typeface="Times New Roman" pitchFamily="18" charset="0"/>
                <a:cs typeface="Times New Roman" pitchFamily="18" charset="0"/>
              </a:rPr>
              <a:t>.</a:t>
            </a:r>
          </a:p>
          <a:p>
            <a:pPr>
              <a:buNone/>
            </a:pPr>
            <a:r>
              <a:rPr lang="en-US" sz="2800" b="1" i="1" u="sng" dirty="0" smtClean="0">
                <a:latin typeface="Times New Roman" pitchFamily="18" charset="0"/>
                <a:cs typeface="Times New Roman" pitchFamily="18" charset="0"/>
              </a:rPr>
              <a:t>Subarachnoid </a:t>
            </a:r>
            <a:r>
              <a:rPr lang="en-US" sz="2800" b="1" i="1" u="sng" dirty="0" err="1" smtClean="0">
                <a:latin typeface="Times New Roman" pitchFamily="18" charset="0"/>
                <a:cs typeface="Times New Roman" pitchFamily="18" charset="0"/>
              </a:rPr>
              <a:t>Haemorrhage</a:t>
            </a:r>
            <a:r>
              <a:rPr lang="en-US" sz="2800" b="1" i="1" u="sng" dirty="0" smtClean="0">
                <a:latin typeface="Times New Roman" pitchFamily="18" charset="0"/>
                <a:cs typeface="Times New Roman" pitchFamily="18" charset="0"/>
              </a:rPr>
              <a:t>:-</a:t>
            </a:r>
          </a:p>
          <a:p>
            <a:r>
              <a:rPr lang="en-US" sz="2800" b="1" i="1" dirty="0" smtClean="0">
                <a:latin typeface="Times New Roman" pitchFamily="18" charset="0"/>
                <a:cs typeface="Times New Roman" pitchFamily="18" charset="0"/>
              </a:rPr>
              <a:t>Rapture of congenital berry aneurysms in the </a:t>
            </a:r>
            <a:r>
              <a:rPr lang="en-US" sz="2800" b="1" i="1" dirty="0" err="1" smtClean="0">
                <a:latin typeface="Times New Roman" pitchFamily="18" charset="0"/>
                <a:cs typeface="Times New Roman" pitchFamily="18" charset="0"/>
              </a:rPr>
              <a:t>interpeduncular</a:t>
            </a:r>
            <a:r>
              <a:rPr lang="en-US" sz="2800" b="1" i="1" dirty="0" smtClean="0">
                <a:latin typeface="Times New Roman" pitchFamily="18" charset="0"/>
                <a:cs typeface="Times New Roman" pitchFamily="18" charset="0"/>
              </a:rPr>
              <a:t> cistern.</a:t>
            </a:r>
          </a:p>
          <a:p>
            <a:r>
              <a:rPr lang="en-US" sz="2800" dirty="0" smtClean="0">
                <a:latin typeface="Times New Roman" pitchFamily="18" charset="0"/>
                <a:cs typeface="Times New Roman" pitchFamily="18" charset="0"/>
              </a:rPr>
              <a:t>It produces sudden severe pain in Head followed by mental </a:t>
            </a:r>
            <a:r>
              <a:rPr lang="en-US" sz="2800" dirty="0" err="1" smtClean="0">
                <a:latin typeface="Times New Roman" pitchFamily="18" charset="0"/>
                <a:cs typeface="Times New Roman" pitchFamily="18" charset="0"/>
              </a:rPr>
              <a:t>confsion</a:t>
            </a:r>
            <a:r>
              <a:rPr lang="en-US" sz="2800" dirty="0" smtClean="0">
                <a:latin typeface="Times New Roman" pitchFamily="18" charset="0"/>
                <a:cs typeface="Times New Roman" pitchFamily="18" charset="0"/>
              </a:rPr>
              <a:t>, the death may </a:t>
            </a:r>
            <a:r>
              <a:rPr lang="en-US" sz="2800" dirty="0" err="1" smtClean="0">
                <a:latin typeface="Times New Roman" pitchFamily="18" charset="0"/>
                <a:cs typeface="Times New Roman" pitchFamily="18" charset="0"/>
              </a:rPr>
              <a:t>qucikly</a:t>
            </a:r>
            <a:r>
              <a:rPr lang="en-US" sz="2800" dirty="0" smtClean="0">
                <a:latin typeface="Times New Roman" pitchFamily="18" charset="0"/>
                <a:cs typeface="Times New Roman" pitchFamily="18" charset="0"/>
              </a:rPr>
              <a:t> occur.</a:t>
            </a:r>
          </a:p>
          <a:p>
            <a:r>
              <a:rPr lang="en-US" sz="2800" b="1" i="1" dirty="0" smtClean="0">
                <a:latin typeface="Times New Roman" pitchFamily="18" charset="0"/>
                <a:cs typeface="Times New Roman" pitchFamily="18" charset="0"/>
              </a:rPr>
              <a:t>Occlusion of the posterior inferior </a:t>
            </a:r>
            <a:r>
              <a:rPr lang="en-US" sz="2800" b="1" i="1" dirty="0" err="1" smtClean="0">
                <a:latin typeface="Times New Roman" pitchFamily="18" charset="0"/>
                <a:cs typeface="Times New Roman" pitchFamily="18" charset="0"/>
              </a:rPr>
              <a:t>cerebellar</a:t>
            </a:r>
            <a:r>
              <a:rPr lang="en-US" sz="2800" b="1" i="1" dirty="0" smtClean="0">
                <a:latin typeface="Times New Roman" pitchFamily="18" charset="0"/>
                <a:cs typeface="Times New Roman" pitchFamily="18" charset="0"/>
              </a:rPr>
              <a:t> artery </a:t>
            </a:r>
            <a:r>
              <a:rPr lang="en-US" sz="2800" dirty="0" smtClean="0">
                <a:latin typeface="Times New Roman" pitchFamily="18" charset="0"/>
                <a:cs typeface="Times New Roman" pitchFamily="18" charset="0"/>
              </a:rPr>
              <a:t>or one of its branches, or of the vertebral artery leads to </a:t>
            </a:r>
            <a:r>
              <a:rPr lang="en-US" sz="2800" dirty="0" smtClean="0">
                <a:latin typeface="Times New Roman" pitchFamily="18" charset="0"/>
                <a:cs typeface="Times New Roman" pitchFamily="18" charset="0"/>
                <a:hlinkClick r:id="rId2" tooltip="Lateral medullary syndrome"/>
              </a:rPr>
              <a:t>Wallenberg syndrome</a:t>
            </a:r>
            <a:r>
              <a:rPr lang="en-US" sz="2800" dirty="0" smtClean="0">
                <a:latin typeface="Times New Roman" pitchFamily="18" charset="0"/>
                <a:cs typeface="Times New Roman" pitchFamily="18" charset="0"/>
              </a:rPr>
              <a:t>, also called </a:t>
            </a:r>
            <a:r>
              <a:rPr lang="en-US" sz="2800" i="1" dirty="0" smtClean="0">
                <a:latin typeface="Times New Roman" pitchFamily="18" charset="0"/>
                <a:cs typeface="Times New Roman" pitchFamily="18" charset="0"/>
              </a:rPr>
              <a:t>lateral </a:t>
            </a:r>
            <a:r>
              <a:rPr lang="en-US" sz="2800" i="1" dirty="0" err="1" smtClean="0">
                <a:latin typeface="Times New Roman" pitchFamily="18" charset="0"/>
                <a:cs typeface="Times New Roman" pitchFamily="18" charset="0"/>
              </a:rPr>
              <a:t>medullary</a:t>
            </a:r>
            <a:r>
              <a:rPr lang="en-US" sz="2800" i="1" dirty="0" smtClean="0">
                <a:latin typeface="Times New Roman" pitchFamily="18" charset="0"/>
                <a:cs typeface="Times New Roman" pitchFamily="18" charset="0"/>
              </a:rPr>
              <a:t> syndrome</a:t>
            </a:r>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rmAutofit/>
          </a:bodyPr>
          <a:lstStyle/>
          <a:p>
            <a:r>
              <a:rPr lang="en-US" sz="2800" dirty="0" smtClean="0"/>
              <a:t>Affected persons have difficulty in swallowing (</a:t>
            </a:r>
            <a:r>
              <a:rPr lang="en-US" sz="2800" dirty="0" err="1" smtClean="0">
                <a:hlinkClick r:id="rId2" tooltip="Dysphagia"/>
              </a:rPr>
              <a:t>dysphagia</a:t>
            </a:r>
            <a:r>
              <a:rPr lang="en-US" sz="2800" dirty="0" smtClean="0"/>
              <a:t>) .</a:t>
            </a:r>
          </a:p>
          <a:p>
            <a:r>
              <a:rPr lang="en-US" sz="2800" dirty="0" smtClean="0"/>
              <a:t> Damage to the spinal </a:t>
            </a:r>
            <a:r>
              <a:rPr lang="en-US" sz="2800" dirty="0" smtClean="0">
                <a:hlinkClick r:id="rId3" tooltip="Trigeminal nucleus"/>
              </a:rPr>
              <a:t>trigeminal nucleus</a:t>
            </a:r>
            <a:r>
              <a:rPr lang="en-US" sz="2800" dirty="0" smtClean="0"/>
              <a:t> causes absence of pain on the </a:t>
            </a:r>
            <a:r>
              <a:rPr lang="en-US" sz="2800" dirty="0" err="1" smtClean="0"/>
              <a:t>ipsilateral</a:t>
            </a:r>
            <a:r>
              <a:rPr lang="en-US" sz="2800" dirty="0" smtClean="0"/>
              <a:t> side of the face, as well as an absent </a:t>
            </a:r>
            <a:r>
              <a:rPr lang="en-US" sz="2800" dirty="0" smtClean="0">
                <a:hlinkClick r:id="rId4" tooltip="Corneal reflex"/>
              </a:rPr>
              <a:t>corneal reflex</a:t>
            </a:r>
            <a:r>
              <a:rPr lang="en-US" sz="2800" dirty="0" smtClean="0"/>
              <a:t>.</a:t>
            </a:r>
            <a:endParaRPr lang="en-US" sz="28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1208004" flipV="1">
            <a:off x="2183130" y="5816551"/>
            <a:ext cx="8229600" cy="1325562"/>
          </a:xfrm>
        </p:spPr>
        <p:txBody>
          <a:bodyPr>
            <a:normAutofit/>
          </a:bodyPr>
          <a:lstStyle/>
          <a:p>
            <a:r>
              <a:rPr lang="en-US" dirty="0" smtClean="0">
                <a:solidFill>
                  <a:srgbClr val="FF0000"/>
                </a:solidFill>
                <a:latin typeface="Algerian" pitchFamily="82" charset="0"/>
              </a:rPr>
              <a:t>Thank u</a:t>
            </a:r>
            <a:endParaRPr lang="en-US" dirty="0">
              <a:solidFill>
                <a:srgbClr val="FF0000"/>
              </a:solidFill>
              <a:latin typeface="Algerian" pitchFamily="82" charset="0"/>
            </a:endParaRPr>
          </a:p>
        </p:txBody>
      </p:sp>
      <p:pic>
        <p:nvPicPr>
          <p:cNvPr id="1026" name="Picture 2" descr="C:\Users\user\Desktop\220px-Human_brainstem_blood_supply_description.JPG"/>
          <p:cNvPicPr>
            <a:picLocks noGrp="1" noChangeAspect="1" noChangeArrowheads="1"/>
          </p:cNvPicPr>
          <p:nvPr>
            <p:ph idx="1"/>
          </p:nvPr>
        </p:nvPicPr>
        <p:blipFill>
          <a:blip r:embed="rId2" cstate="print"/>
          <a:srcRect/>
          <a:stretch>
            <a:fillRect/>
          </a:stretch>
        </p:blipFill>
        <p:spPr bwMode="auto">
          <a:xfrm>
            <a:off x="1219200" y="228600"/>
            <a:ext cx="6820853" cy="5867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u="sng" dirty="0" smtClean="0"/>
              <a:t>CIRCLE OF WILLIS </a:t>
            </a:r>
            <a:r>
              <a:rPr lang="en-US" dirty="0" smtClean="0"/>
              <a:t>(CIRCULUS ARTERIOSUS)</a:t>
            </a:r>
          </a:p>
          <a:p>
            <a:r>
              <a:rPr lang="en-US" sz="2800" dirty="0" smtClean="0">
                <a:latin typeface="Times New Roman" pitchFamily="18" charset="0"/>
                <a:cs typeface="Times New Roman" pitchFamily="18" charset="0"/>
              </a:rPr>
              <a:t>The branches of </a:t>
            </a:r>
            <a:r>
              <a:rPr lang="en-US" sz="2800" b="1" i="1" dirty="0" smtClean="0">
                <a:latin typeface="Times New Roman" pitchFamily="18" charset="0"/>
                <a:cs typeface="Times New Roman" pitchFamily="18" charset="0"/>
              </a:rPr>
              <a:t>Basilar and  internal carotid arteries </a:t>
            </a:r>
            <a:r>
              <a:rPr lang="en-US" sz="2800" dirty="0" smtClean="0">
                <a:latin typeface="Times New Roman" pitchFamily="18" charset="0"/>
                <a:cs typeface="Times New Roman" pitchFamily="18" charset="0"/>
              </a:rPr>
              <a:t>get interconnected at the base of brain around the </a:t>
            </a:r>
            <a:r>
              <a:rPr lang="en-US" sz="2800" dirty="0" err="1" smtClean="0">
                <a:latin typeface="Times New Roman" pitchFamily="18" charset="0"/>
                <a:cs typeface="Times New Roman" pitchFamily="18" charset="0"/>
              </a:rPr>
              <a:t>interpeduncular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fossa</a:t>
            </a:r>
            <a:r>
              <a:rPr lang="en-US" sz="2800" dirty="0" smtClean="0">
                <a:latin typeface="Times New Roman" pitchFamily="18" charset="0"/>
                <a:cs typeface="Times New Roman" pitchFamily="18" charset="0"/>
              </a:rPr>
              <a:t> forming six sided polygon of arteries called </a:t>
            </a:r>
            <a:r>
              <a:rPr lang="en-US" sz="2800" b="1" i="1" dirty="0" smtClean="0">
                <a:latin typeface="Times New Roman" pitchFamily="18" charset="0"/>
                <a:cs typeface="Times New Roman" pitchFamily="18" charset="0"/>
              </a:rPr>
              <a:t>CIRCLE OF WILLIS </a:t>
            </a:r>
          </a:p>
          <a:p>
            <a:r>
              <a:rPr lang="en-US" sz="2800" dirty="0" smtClean="0"/>
              <a:t>CIRCLE OF WILLI</a:t>
            </a:r>
            <a:r>
              <a:rPr lang="en-US" sz="2800" b="1" dirty="0" smtClean="0"/>
              <a:t>S </a:t>
            </a:r>
            <a:r>
              <a:rPr lang="en-US" sz="2800" dirty="0" smtClean="0"/>
              <a:t>is formed</a:t>
            </a:r>
          </a:p>
          <a:p>
            <a:pPr>
              <a:buNone/>
            </a:pPr>
            <a:r>
              <a:rPr lang="en-US" sz="2800" dirty="0" err="1" smtClean="0">
                <a:latin typeface="Times New Roman" pitchFamily="18" charset="0"/>
                <a:cs typeface="Times New Roman" pitchFamily="18" charset="0"/>
              </a:rPr>
              <a:t>Anteriorly</a:t>
            </a:r>
            <a:r>
              <a:rPr lang="en-US" sz="2800" i="1" dirty="0" smtClean="0">
                <a:latin typeface="Times New Roman" pitchFamily="18" charset="0"/>
                <a:cs typeface="Times New Roman" pitchFamily="18" charset="0"/>
              </a:rPr>
              <a:t>- Anterior communicating and anterior cerebral arteries.</a:t>
            </a:r>
          </a:p>
          <a:p>
            <a:pPr>
              <a:buNone/>
            </a:pPr>
            <a:r>
              <a:rPr lang="en-US" sz="2800" dirty="0" err="1" smtClean="0">
                <a:latin typeface="Times New Roman" pitchFamily="18" charset="0"/>
                <a:cs typeface="Times New Roman" pitchFamily="18" charset="0"/>
              </a:rPr>
              <a:t>Posteriorly</a:t>
            </a:r>
            <a:r>
              <a:rPr lang="en-US" sz="2800" i="1" dirty="0" smtClean="0">
                <a:latin typeface="Times New Roman" pitchFamily="18" charset="0"/>
                <a:cs typeface="Times New Roman" pitchFamily="18" charset="0"/>
              </a:rPr>
              <a:t>- The basilar artery dividing in to two posterior cerebral arteries.</a:t>
            </a:r>
          </a:p>
          <a:p>
            <a:pPr>
              <a:buNone/>
            </a:pPr>
            <a:r>
              <a:rPr lang="en-US" sz="2800" dirty="0" smtClean="0">
                <a:latin typeface="Times New Roman" pitchFamily="18" charset="0"/>
                <a:cs typeface="Times New Roman" pitchFamily="18" charset="0"/>
              </a:rPr>
              <a:t>Laterally- </a:t>
            </a:r>
            <a:r>
              <a:rPr lang="en-US" sz="2800" i="1" dirty="0" smtClean="0">
                <a:latin typeface="Times New Roman" pitchFamily="18" charset="0"/>
                <a:cs typeface="Times New Roman" pitchFamily="18" charset="0"/>
              </a:rPr>
              <a:t>Posterior communicating artery connecting the internal carotid artery with the posterior cerebral artery.</a:t>
            </a:r>
            <a:endParaRPr lang="en-US" sz="28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print"/>
          <a:srcRect l="3987" t="10419" b="2368"/>
          <a:stretch>
            <a:fillRect/>
          </a:stretch>
        </p:blipFill>
        <p:spPr bwMode="auto">
          <a:xfrm>
            <a:off x="179388" y="196850"/>
            <a:ext cx="4235450" cy="6478588"/>
          </a:xfrm>
          <a:prstGeom prst="rect">
            <a:avLst/>
          </a:prstGeom>
          <a:noFill/>
          <a:ln w="9525">
            <a:solidFill>
              <a:schemeClr val="tx1"/>
            </a:solidFill>
            <a:miter lim="800000"/>
            <a:headEnd/>
            <a:tailEnd/>
          </a:ln>
          <a:effectLst/>
        </p:spPr>
      </p:pic>
      <p:sp>
        <p:nvSpPr>
          <p:cNvPr id="77827" name="Text Box 3"/>
          <p:cNvSpPr txBox="1">
            <a:spLocks noChangeArrowheads="1"/>
          </p:cNvSpPr>
          <p:nvPr/>
        </p:nvSpPr>
        <p:spPr bwMode="auto">
          <a:xfrm>
            <a:off x="250825" y="260350"/>
            <a:ext cx="4032250" cy="457200"/>
          </a:xfrm>
          <a:prstGeom prst="rect">
            <a:avLst/>
          </a:prstGeom>
          <a:noFill/>
          <a:ln w="9525">
            <a:noFill/>
            <a:miter lim="800000"/>
            <a:headEnd/>
            <a:tailEnd/>
          </a:ln>
          <a:effectLst/>
        </p:spPr>
        <p:txBody>
          <a:bodyPr>
            <a:spAutoFit/>
          </a:bodyPr>
          <a:lstStyle/>
          <a:p>
            <a:r>
              <a:rPr lang="hu-HU">
                <a:solidFill>
                  <a:schemeClr val="tx1"/>
                </a:solidFill>
              </a:rPr>
              <a:t>Circle of Willis</a:t>
            </a:r>
          </a:p>
        </p:txBody>
      </p:sp>
      <p:pic>
        <p:nvPicPr>
          <p:cNvPr id="77837" name="Picture 13" descr="ellatasi terlet"/>
          <p:cNvPicPr>
            <a:picLocks noChangeAspect="1" noChangeArrowheads="1"/>
          </p:cNvPicPr>
          <p:nvPr/>
        </p:nvPicPr>
        <p:blipFill>
          <a:blip r:embed="rId3" cstate="print"/>
          <a:srcRect l="50983" b="7191"/>
          <a:stretch>
            <a:fillRect/>
          </a:stretch>
        </p:blipFill>
        <p:spPr bwMode="auto">
          <a:xfrm>
            <a:off x="3557588" y="203200"/>
            <a:ext cx="5427662" cy="6478588"/>
          </a:xfrm>
          <a:prstGeom prst="rect">
            <a:avLst/>
          </a:prstGeom>
          <a:noFill/>
          <a:ln w="9525">
            <a:solidFill>
              <a:schemeClr val="tx1"/>
            </a:solidFill>
            <a:miter lim="800000"/>
            <a:headEnd/>
            <a:tailEnd/>
          </a:ln>
        </p:spPr>
      </p:pic>
      <p:sp>
        <p:nvSpPr>
          <p:cNvPr id="77838" name="Rectangle 14"/>
          <p:cNvSpPr>
            <a:spLocks noChangeArrowheads="1"/>
          </p:cNvSpPr>
          <p:nvPr/>
        </p:nvSpPr>
        <p:spPr bwMode="auto">
          <a:xfrm>
            <a:off x="3563938" y="765175"/>
            <a:ext cx="1439862" cy="503238"/>
          </a:xfrm>
          <a:prstGeom prst="rect">
            <a:avLst/>
          </a:prstGeom>
          <a:noFill/>
          <a:ln w="9525" algn="ctr">
            <a:solidFill>
              <a:srgbClr val="FF0000"/>
            </a:solidFill>
            <a:miter lim="800000"/>
            <a:headEnd/>
            <a:tailEnd/>
          </a:ln>
          <a:effectLst/>
        </p:spPr>
        <p:txBody>
          <a:bodyPr anchor="ctr">
            <a:spAutoFit/>
          </a:bodyPr>
          <a:lstStyle/>
          <a:p>
            <a:endParaRPr lang="en-US"/>
          </a:p>
        </p:txBody>
      </p:sp>
      <p:sp>
        <p:nvSpPr>
          <p:cNvPr id="77839" name="Rectangle 15"/>
          <p:cNvSpPr>
            <a:spLocks noChangeArrowheads="1"/>
          </p:cNvSpPr>
          <p:nvPr/>
        </p:nvSpPr>
        <p:spPr bwMode="auto">
          <a:xfrm>
            <a:off x="6948488" y="2852738"/>
            <a:ext cx="2016125" cy="288925"/>
          </a:xfrm>
          <a:prstGeom prst="rect">
            <a:avLst/>
          </a:prstGeom>
          <a:noFill/>
          <a:ln w="9525" algn="ctr">
            <a:solidFill>
              <a:srgbClr val="FF0000"/>
            </a:solidFill>
            <a:miter lim="800000"/>
            <a:headEnd/>
            <a:tailEnd/>
          </a:ln>
          <a:effectLst/>
        </p:spPr>
        <p:txBody>
          <a:bodyPr wrap="none" anchor="ctr">
            <a:spAutoFit/>
          </a:bodyPr>
          <a:lstStyle/>
          <a:p>
            <a:endParaRPr lang="en-US"/>
          </a:p>
        </p:txBody>
      </p:sp>
      <p:grpSp>
        <p:nvGrpSpPr>
          <p:cNvPr id="2" name="Group 19"/>
          <p:cNvGrpSpPr>
            <a:grpSpLocks/>
          </p:cNvGrpSpPr>
          <p:nvPr/>
        </p:nvGrpSpPr>
        <p:grpSpPr bwMode="auto">
          <a:xfrm>
            <a:off x="1619250" y="2024063"/>
            <a:ext cx="938213" cy="1117600"/>
            <a:chOff x="1020" y="1275"/>
            <a:chExt cx="591" cy="704"/>
          </a:xfrm>
        </p:grpSpPr>
        <p:sp>
          <p:nvSpPr>
            <p:cNvPr id="77840" name="Line 16"/>
            <p:cNvSpPr>
              <a:spLocks noChangeShapeType="1"/>
            </p:cNvSpPr>
            <p:nvPr/>
          </p:nvSpPr>
          <p:spPr bwMode="auto">
            <a:xfrm>
              <a:off x="1265" y="1275"/>
              <a:ext cx="136" cy="8"/>
            </a:xfrm>
            <a:prstGeom prst="line">
              <a:avLst/>
            </a:prstGeom>
            <a:noFill/>
            <a:ln w="38100">
              <a:solidFill>
                <a:schemeClr val="tx1"/>
              </a:solidFill>
              <a:round/>
              <a:headEnd/>
              <a:tailEnd/>
            </a:ln>
            <a:effectLst/>
          </p:spPr>
          <p:txBody>
            <a:bodyPr>
              <a:spAutoFit/>
            </a:bodyPr>
            <a:lstStyle/>
            <a:p>
              <a:endParaRPr lang="en-US"/>
            </a:p>
          </p:txBody>
        </p:sp>
        <p:sp>
          <p:nvSpPr>
            <p:cNvPr id="77841" name="Freeform 17"/>
            <p:cNvSpPr>
              <a:spLocks/>
            </p:cNvSpPr>
            <p:nvPr/>
          </p:nvSpPr>
          <p:spPr bwMode="auto">
            <a:xfrm>
              <a:off x="1020" y="1661"/>
              <a:ext cx="136" cy="318"/>
            </a:xfrm>
            <a:custGeom>
              <a:avLst/>
              <a:gdLst/>
              <a:ahLst/>
              <a:cxnLst>
                <a:cxn ang="0">
                  <a:pos x="0" y="0"/>
                </a:cxn>
                <a:cxn ang="0">
                  <a:pos x="37" y="180"/>
                </a:cxn>
                <a:cxn ang="0">
                  <a:pos x="136" y="318"/>
                </a:cxn>
              </a:cxnLst>
              <a:rect l="0" t="0" r="r" b="b"/>
              <a:pathLst>
                <a:path w="136" h="318">
                  <a:moveTo>
                    <a:pt x="0" y="0"/>
                  </a:moveTo>
                  <a:cubicBezTo>
                    <a:pt x="6" y="30"/>
                    <a:pt x="14" y="127"/>
                    <a:pt x="37" y="180"/>
                  </a:cubicBezTo>
                  <a:cubicBezTo>
                    <a:pt x="60" y="233"/>
                    <a:pt x="116" y="289"/>
                    <a:pt x="136" y="318"/>
                  </a:cubicBezTo>
                </a:path>
              </a:pathLst>
            </a:custGeom>
            <a:noFill/>
            <a:ln w="38100" cap="flat" cmpd="sng">
              <a:solidFill>
                <a:schemeClr val="tx1"/>
              </a:solidFill>
              <a:prstDash val="solid"/>
              <a:round/>
              <a:headEnd type="none" w="med" len="med"/>
              <a:tailEnd type="none" w="med" len="med"/>
            </a:ln>
            <a:effectLst/>
          </p:spPr>
          <p:txBody>
            <a:bodyPr>
              <a:spAutoFit/>
            </a:bodyPr>
            <a:lstStyle/>
            <a:p>
              <a:endParaRPr lang="en-US"/>
            </a:p>
          </p:txBody>
        </p:sp>
        <p:sp>
          <p:nvSpPr>
            <p:cNvPr id="77842" name="Freeform 18"/>
            <p:cNvSpPr>
              <a:spLocks/>
            </p:cNvSpPr>
            <p:nvPr/>
          </p:nvSpPr>
          <p:spPr bwMode="auto">
            <a:xfrm>
              <a:off x="1407" y="1616"/>
              <a:ext cx="204" cy="361"/>
            </a:xfrm>
            <a:custGeom>
              <a:avLst/>
              <a:gdLst/>
              <a:ahLst/>
              <a:cxnLst>
                <a:cxn ang="0">
                  <a:pos x="204" y="0"/>
                </a:cxn>
                <a:cxn ang="0">
                  <a:pos x="167" y="207"/>
                </a:cxn>
                <a:cxn ang="0">
                  <a:pos x="0" y="361"/>
                </a:cxn>
              </a:cxnLst>
              <a:rect l="0" t="0" r="r" b="b"/>
              <a:pathLst>
                <a:path w="204" h="361">
                  <a:moveTo>
                    <a:pt x="204" y="0"/>
                  </a:moveTo>
                  <a:cubicBezTo>
                    <a:pt x="198" y="34"/>
                    <a:pt x="201" y="147"/>
                    <a:pt x="167" y="207"/>
                  </a:cubicBezTo>
                  <a:cubicBezTo>
                    <a:pt x="133" y="267"/>
                    <a:pt x="35" y="329"/>
                    <a:pt x="0" y="361"/>
                  </a:cubicBezTo>
                </a:path>
              </a:pathLst>
            </a:custGeom>
            <a:noFill/>
            <a:ln w="38100" cap="flat" cmpd="sng">
              <a:solidFill>
                <a:schemeClr val="tx1"/>
              </a:solidFill>
              <a:prstDash val="solid"/>
              <a:round/>
              <a:headEnd type="none" w="med" len="med"/>
              <a:tailEnd type="none" w="med" len="med"/>
            </a:ln>
            <a:effectLst/>
          </p:spPr>
          <p:txBody>
            <a:bodyP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u="sng" dirty="0" smtClean="0"/>
              <a:t>VERTEBRAL SYSTEM:-</a:t>
            </a:r>
          </a:p>
          <a:p>
            <a:r>
              <a:rPr lang="en-US" sz="2800" dirty="0" smtClean="0"/>
              <a:t>The Vertebral artery a branch of </a:t>
            </a:r>
            <a:r>
              <a:rPr lang="en-US" sz="2800" dirty="0" err="1" smtClean="0"/>
              <a:t>subclavian</a:t>
            </a:r>
            <a:r>
              <a:rPr lang="en-US" sz="2800" dirty="0" smtClean="0"/>
              <a:t> artery.</a:t>
            </a:r>
          </a:p>
          <a:p>
            <a:r>
              <a:rPr lang="en-US" sz="2800" dirty="0" smtClean="0">
                <a:latin typeface="Times New Roman" pitchFamily="18" charset="0"/>
                <a:cs typeface="Times New Roman" pitchFamily="18" charset="0"/>
              </a:rPr>
              <a:t>It ascends in the foramina </a:t>
            </a:r>
            <a:r>
              <a:rPr lang="en-US" sz="2800" dirty="0" err="1" smtClean="0">
                <a:latin typeface="Times New Roman" pitchFamily="18" charset="0"/>
                <a:cs typeface="Times New Roman" pitchFamily="18" charset="0"/>
              </a:rPr>
              <a:t>transversaria</a:t>
            </a:r>
            <a:r>
              <a:rPr lang="en-US" sz="2800" dirty="0" smtClean="0">
                <a:latin typeface="Times New Roman" pitchFamily="18" charset="0"/>
                <a:cs typeface="Times New Roman" pitchFamily="18" charset="0"/>
              </a:rPr>
              <a:t> of upper 6 cervical vertebrae.</a:t>
            </a:r>
          </a:p>
          <a:p>
            <a:r>
              <a:rPr lang="en-US" sz="2800" dirty="0" smtClean="0">
                <a:latin typeface="Times New Roman" pitchFamily="18" charset="0"/>
                <a:cs typeface="Times New Roman" pitchFamily="18" charset="0"/>
              </a:rPr>
              <a:t>On reaching the base of the skull it winds backwards and medially around the lateral mass of the atlas and pierces the posterior </a:t>
            </a:r>
            <a:r>
              <a:rPr lang="en-US" sz="2800" dirty="0" err="1" smtClean="0">
                <a:latin typeface="Times New Roman" pitchFamily="18" charset="0"/>
                <a:cs typeface="Times New Roman" pitchFamily="18" charset="0"/>
              </a:rPr>
              <a:t>atlanto</a:t>
            </a:r>
            <a:r>
              <a:rPr lang="en-US" sz="2800" dirty="0" smtClean="0">
                <a:latin typeface="Times New Roman" pitchFamily="18" charset="0"/>
                <a:cs typeface="Times New Roman" pitchFamily="18" charset="0"/>
              </a:rPr>
              <a:t>- occipital membrane to enter the posterior cranial </a:t>
            </a:r>
            <a:r>
              <a:rPr lang="en-US" sz="2800" dirty="0" err="1" smtClean="0">
                <a:latin typeface="Times New Roman" pitchFamily="18" charset="0"/>
                <a:cs typeface="Times New Roman" pitchFamily="18" charset="0"/>
              </a:rPr>
              <a:t>fossa</a:t>
            </a:r>
            <a:r>
              <a:rPr lang="en-US" sz="2800" dirty="0" smtClean="0">
                <a:latin typeface="Times New Roman" pitchFamily="18" charset="0"/>
                <a:cs typeface="Times New Roman" pitchFamily="18" charset="0"/>
              </a:rPr>
              <a:t> through the foramen magnum.</a:t>
            </a:r>
          </a:p>
          <a:p>
            <a:r>
              <a:rPr lang="en-US" sz="2800" dirty="0" smtClean="0">
                <a:latin typeface="Times New Roman" pitchFamily="18" charset="0"/>
                <a:cs typeface="Times New Roman" pitchFamily="18" charset="0"/>
              </a:rPr>
              <a:t>Where it runs on the </a:t>
            </a:r>
            <a:r>
              <a:rPr lang="en-US" sz="2800" dirty="0" err="1" smtClean="0">
                <a:latin typeface="Times New Roman" pitchFamily="18" charset="0"/>
                <a:cs typeface="Times New Roman" pitchFamily="18" charset="0"/>
              </a:rPr>
              <a:t>anterolateral</a:t>
            </a:r>
            <a:r>
              <a:rPr lang="en-US" sz="2800" dirty="0" smtClean="0">
                <a:latin typeface="Times New Roman" pitchFamily="18" charset="0"/>
                <a:cs typeface="Times New Roman" pitchFamily="18" charset="0"/>
              </a:rPr>
              <a:t> aspects of the medulla.</a:t>
            </a:r>
          </a:p>
          <a:p>
            <a:r>
              <a:rPr lang="en-US" sz="2800" dirty="0" smtClean="0">
                <a:latin typeface="Times New Roman" pitchFamily="18" charset="0"/>
                <a:cs typeface="Times New Roman" pitchFamily="18" charset="0"/>
              </a:rPr>
              <a:t>Here the two vertebral arteries unite at the lower border of the </a:t>
            </a:r>
            <a:r>
              <a:rPr lang="en-US" sz="2800" dirty="0" err="1" smtClean="0">
                <a:latin typeface="Times New Roman" pitchFamily="18" charset="0"/>
                <a:cs typeface="Times New Roman" pitchFamily="18" charset="0"/>
              </a:rPr>
              <a:t>pons</a:t>
            </a:r>
            <a:r>
              <a:rPr lang="en-US" sz="2800" dirty="0" smtClean="0">
                <a:latin typeface="Times New Roman" pitchFamily="18" charset="0"/>
                <a:cs typeface="Times New Roman" pitchFamily="18" charset="0"/>
              </a:rPr>
              <a:t> to forms the </a:t>
            </a:r>
            <a:r>
              <a:rPr lang="en-US" sz="2800" b="1" i="1" dirty="0" smtClean="0">
                <a:latin typeface="Times New Roman" pitchFamily="18" charset="0"/>
                <a:cs typeface="Times New Roman" pitchFamily="18" charset="0"/>
              </a:rPr>
              <a:t>Basilar artery.</a:t>
            </a:r>
          </a:p>
          <a:p>
            <a:endParaRPr lang="en-US" sz="28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395288" y="188913"/>
            <a:ext cx="8380412" cy="6478587"/>
            <a:chOff x="396" y="147"/>
            <a:chExt cx="5279" cy="4081"/>
          </a:xfrm>
        </p:grpSpPr>
        <p:pic>
          <p:nvPicPr>
            <p:cNvPr id="15364" name="Picture 4" descr="311e1d4c56739cde139670bf59f825"/>
            <p:cNvPicPr>
              <a:picLocks noChangeAspect="1" noChangeArrowheads="1"/>
            </p:cNvPicPr>
            <p:nvPr/>
          </p:nvPicPr>
          <p:blipFill>
            <a:blip r:embed="rId2" cstate="print"/>
            <a:srcRect/>
            <a:stretch>
              <a:fillRect/>
            </a:stretch>
          </p:blipFill>
          <p:spPr bwMode="auto">
            <a:xfrm>
              <a:off x="396" y="148"/>
              <a:ext cx="3618" cy="4080"/>
            </a:xfrm>
            <a:prstGeom prst="rect">
              <a:avLst/>
            </a:prstGeom>
            <a:noFill/>
          </p:spPr>
        </p:pic>
        <p:pic>
          <p:nvPicPr>
            <p:cNvPr id="15367" name="Picture 7" descr="Kép1"/>
            <p:cNvPicPr>
              <a:picLocks noChangeAspect="1" noChangeArrowheads="1"/>
            </p:cNvPicPr>
            <p:nvPr/>
          </p:nvPicPr>
          <p:blipFill>
            <a:blip r:embed="rId3" cstate="print"/>
            <a:srcRect/>
            <a:stretch>
              <a:fillRect/>
            </a:stretch>
          </p:blipFill>
          <p:spPr bwMode="auto">
            <a:xfrm>
              <a:off x="3152" y="147"/>
              <a:ext cx="2523" cy="4081"/>
            </a:xfrm>
            <a:prstGeom prst="rect">
              <a:avLst/>
            </a:prstGeom>
            <a:noFill/>
          </p:spPr>
        </p:pic>
      </p:grpSp>
      <p:sp>
        <p:nvSpPr>
          <p:cNvPr id="15369" name="Text Box 9"/>
          <p:cNvSpPr txBox="1">
            <a:spLocks noChangeArrowheads="1"/>
          </p:cNvSpPr>
          <p:nvPr/>
        </p:nvSpPr>
        <p:spPr bwMode="auto">
          <a:xfrm>
            <a:off x="2987675" y="2565400"/>
            <a:ext cx="720725" cy="366713"/>
          </a:xfrm>
          <a:prstGeom prst="rect">
            <a:avLst/>
          </a:prstGeom>
          <a:noFill/>
          <a:ln w="9525">
            <a:noFill/>
            <a:miter lim="800000"/>
            <a:headEnd/>
            <a:tailEnd/>
          </a:ln>
          <a:effectLst/>
        </p:spPr>
        <p:txBody>
          <a:bodyPr>
            <a:spAutoFit/>
          </a:bodyPr>
          <a:lstStyle/>
          <a:p>
            <a:r>
              <a:rPr lang="hu-HU" sz="1800"/>
              <a:t>atlas</a:t>
            </a:r>
          </a:p>
        </p:txBody>
      </p:sp>
      <p:sp>
        <p:nvSpPr>
          <p:cNvPr id="15370" name="Text Box 10"/>
          <p:cNvSpPr txBox="1">
            <a:spLocks noChangeArrowheads="1"/>
          </p:cNvSpPr>
          <p:nvPr/>
        </p:nvSpPr>
        <p:spPr bwMode="auto">
          <a:xfrm>
            <a:off x="3044825" y="2997200"/>
            <a:ext cx="720725" cy="366713"/>
          </a:xfrm>
          <a:prstGeom prst="rect">
            <a:avLst/>
          </a:prstGeom>
          <a:noFill/>
          <a:ln w="9525">
            <a:noFill/>
            <a:miter lim="800000"/>
            <a:headEnd/>
            <a:tailEnd/>
          </a:ln>
          <a:effectLst/>
        </p:spPr>
        <p:txBody>
          <a:bodyPr>
            <a:spAutoFit/>
          </a:bodyPr>
          <a:lstStyle/>
          <a:p>
            <a:r>
              <a:rPr lang="hu-HU" sz="1800"/>
              <a:t>axis</a:t>
            </a:r>
          </a:p>
        </p:txBody>
      </p:sp>
      <p:sp>
        <p:nvSpPr>
          <p:cNvPr id="15371" name="Text Box 11"/>
          <p:cNvSpPr txBox="1">
            <a:spLocks noChangeArrowheads="1"/>
          </p:cNvSpPr>
          <p:nvPr/>
        </p:nvSpPr>
        <p:spPr bwMode="auto">
          <a:xfrm>
            <a:off x="395288" y="188913"/>
            <a:ext cx="3960812" cy="457200"/>
          </a:xfrm>
          <a:prstGeom prst="rect">
            <a:avLst/>
          </a:prstGeom>
          <a:noFill/>
          <a:ln w="9525">
            <a:noFill/>
            <a:miter lim="800000"/>
            <a:headEnd/>
            <a:tailEnd/>
          </a:ln>
          <a:effectLst/>
        </p:spPr>
        <p:txBody>
          <a:bodyPr>
            <a:spAutoFit/>
          </a:bodyPr>
          <a:lstStyle/>
          <a:p>
            <a:r>
              <a:rPr lang="hu-HU">
                <a:solidFill>
                  <a:schemeClr val="tx1"/>
                </a:solidFill>
                <a:effectLst>
                  <a:outerShdw blurRad="38100" dist="38100" dir="2700000" algn="tl">
                    <a:srgbClr val="000000"/>
                  </a:outerShdw>
                </a:effectLst>
              </a:rPr>
              <a:t>Vertebro-basilar system</a:t>
            </a:r>
          </a:p>
        </p:txBody>
      </p:sp>
      <p:sp>
        <p:nvSpPr>
          <p:cNvPr id="15372" name="Line 12"/>
          <p:cNvSpPr>
            <a:spLocks noChangeShapeType="1"/>
          </p:cNvSpPr>
          <p:nvPr/>
        </p:nvSpPr>
        <p:spPr bwMode="auto">
          <a:xfrm>
            <a:off x="539750" y="6237288"/>
            <a:ext cx="1295400" cy="0"/>
          </a:xfrm>
          <a:prstGeom prst="line">
            <a:avLst/>
          </a:prstGeom>
          <a:noFill/>
          <a:ln w="9525">
            <a:solidFill>
              <a:schemeClr val="tx1"/>
            </a:solidFill>
            <a:round/>
            <a:headEnd/>
            <a:tailEnd/>
          </a:ln>
          <a:effectLst/>
        </p:spPr>
        <p:txBody>
          <a:bodyPr/>
          <a:lstStyle/>
          <a:p>
            <a:endParaRPr lang="en-US"/>
          </a:p>
        </p:txBody>
      </p:sp>
      <p:sp>
        <p:nvSpPr>
          <p:cNvPr id="15373" name="Line 13"/>
          <p:cNvSpPr>
            <a:spLocks noChangeShapeType="1"/>
          </p:cNvSpPr>
          <p:nvPr/>
        </p:nvSpPr>
        <p:spPr bwMode="auto">
          <a:xfrm>
            <a:off x="539750" y="4508500"/>
            <a:ext cx="1008063" cy="0"/>
          </a:xfrm>
          <a:prstGeom prst="line">
            <a:avLst/>
          </a:prstGeom>
          <a:noFill/>
          <a:ln w="9525">
            <a:solidFill>
              <a:schemeClr val="tx1"/>
            </a:solidFill>
            <a:round/>
            <a:headEnd/>
            <a:tailEnd/>
          </a:ln>
          <a:effectLst/>
        </p:spPr>
        <p:txBody>
          <a:bodyPr/>
          <a:lstStyle/>
          <a:p>
            <a:endParaRPr lang="en-US"/>
          </a:p>
        </p:txBody>
      </p:sp>
      <p:sp>
        <p:nvSpPr>
          <p:cNvPr id="15374" name="Line 14"/>
          <p:cNvSpPr>
            <a:spLocks noChangeShapeType="1"/>
          </p:cNvSpPr>
          <p:nvPr/>
        </p:nvSpPr>
        <p:spPr bwMode="auto">
          <a:xfrm>
            <a:off x="539750" y="2420938"/>
            <a:ext cx="1008063" cy="0"/>
          </a:xfrm>
          <a:prstGeom prst="line">
            <a:avLst/>
          </a:prstGeom>
          <a:noFill/>
          <a:ln w="9525">
            <a:solidFill>
              <a:schemeClr val="tx1"/>
            </a:solidFill>
            <a:round/>
            <a:headEnd/>
            <a:tailEnd/>
          </a:ln>
          <a:effectLst/>
        </p:spPr>
        <p:txBody>
          <a:bodyPr/>
          <a:lstStyle/>
          <a:p>
            <a:endParaRPr lang="en-US"/>
          </a:p>
        </p:txBody>
      </p:sp>
      <p:sp>
        <p:nvSpPr>
          <p:cNvPr id="15375" name="Line 15"/>
          <p:cNvSpPr>
            <a:spLocks noChangeShapeType="1"/>
          </p:cNvSpPr>
          <p:nvPr/>
        </p:nvSpPr>
        <p:spPr bwMode="auto">
          <a:xfrm>
            <a:off x="539750" y="2997200"/>
            <a:ext cx="1079500" cy="0"/>
          </a:xfrm>
          <a:prstGeom prst="line">
            <a:avLst/>
          </a:prstGeom>
          <a:noFill/>
          <a:ln w="9525">
            <a:solidFill>
              <a:schemeClr val="tx1"/>
            </a:solidFill>
            <a:round/>
            <a:headEnd/>
            <a:tailEnd/>
          </a:ln>
          <a:effectLst/>
        </p:spPr>
        <p:txBody>
          <a:bodyPr/>
          <a:lstStyle/>
          <a:p>
            <a:endParaRPr lang="en-US"/>
          </a:p>
        </p:txBody>
      </p:sp>
      <p:sp>
        <p:nvSpPr>
          <p:cNvPr id="15381" name="Text Box 21"/>
          <p:cNvSpPr txBox="1">
            <a:spLocks noChangeArrowheads="1"/>
          </p:cNvSpPr>
          <p:nvPr/>
        </p:nvSpPr>
        <p:spPr bwMode="auto">
          <a:xfrm>
            <a:off x="6084888" y="260350"/>
            <a:ext cx="2590800" cy="366713"/>
          </a:xfrm>
          <a:prstGeom prst="rect">
            <a:avLst/>
          </a:prstGeom>
          <a:solidFill>
            <a:srgbClr val="000000"/>
          </a:solidFill>
          <a:ln w="9525">
            <a:noFill/>
            <a:miter lim="800000"/>
            <a:headEnd/>
            <a:tailEnd/>
          </a:ln>
          <a:effectLst/>
        </p:spPr>
        <p:txBody>
          <a:bodyPr>
            <a:spAutoFit/>
          </a:bodyPr>
          <a:lstStyle/>
          <a:p>
            <a:r>
              <a:rPr lang="hu-HU" sz="1800" b="0">
                <a:solidFill>
                  <a:schemeClr val="tx1"/>
                </a:solidFill>
              </a:rPr>
              <a:t>CTA: CT angiography</a:t>
            </a:r>
          </a:p>
        </p:txBody>
      </p:sp>
      <p:sp>
        <p:nvSpPr>
          <p:cNvPr id="15382" name="Text Box 22"/>
          <p:cNvSpPr txBox="1">
            <a:spLocks noChangeArrowheads="1"/>
          </p:cNvSpPr>
          <p:nvPr/>
        </p:nvSpPr>
        <p:spPr bwMode="auto">
          <a:xfrm>
            <a:off x="3059113" y="5300663"/>
            <a:ext cx="720725" cy="366712"/>
          </a:xfrm>
          <a:prstGeom prst="rect">
            <a:avLst/>
          </a:prstGeom>
          <a:noFill/>
          <a:ln w="9525">
            <a:noFill/>
            <a:miter lim="800000"/>
            <a:headEnd/>
            <a:tailEnd/>
          </a:ln>
          <a:effectLst/>
        </p:spPr>
        <p:txBody>
          <a:bodyPr>
            <a:spAutoFit/>
          </a:bodyPr>
          <a:lstStyle/>
          <a:p>
            <a:pPr algn="ctr"/>
            <a:r>
              <a:rPr lang="hu-HU" sz="1800"/>
              <a:t>C6</a:t>
            </a:r>
          </a:p>
        </p:txBody>
      </p:sp>
      <p:sp>
        <p:nvSpPr>
          <p:cNvPr id="15383" name="Text Box 23"/>
          <p:cNvSpPr txBox="1">
            <a:spLocks noChangeArrowheads="1"/>
          </p:cNvSpPr>
          <p:nvPr/>
        </p:nvSpPr>
        <p:spPr bwMode="auto">
          <a:xfrm>
            <a:off x="684213" y="3068638"/>
            <a:ext cx="1439862" cy="942975"/>
          </a:xfrm>
          <a:prstGeom prst="rect">
            <a:avLst/>
          </a:prstGeom>
          <a:noFill/>
          <a:ln w="9525" algn="ctr">
            <a:noFill/>
            <a:miter lim="800000"/>
            <a:headEnd/>
            <a:tailEnd/>
          </a:ln>
          <a:effectLst/>
        </p:spPr>
        <p:txBody>
          <a:bodyPr>
            <a:spAutoFit/>
          </a:bodyPr>
          <a:lstStyle/>
          <a:p>
            <a:r>
              <a:rPr lang="hu-HU" sz="1400" b="0">
                <a:solidFill>
                  <a:schemeClr val="tx1"/>
                </a:solidFill>
              </a:rPr>
              <a:t>laterally</a:t>
            </a:r>
          </a:p>
          <a:p>
            <a:r>
              <a:rPr lang="hu-HU" sz="1400" b="0">
                <a:solidFill>
                  <a:schemeClr val="tx1"/>
                </a:solidFill>
              </a:rPr>
              <a:t>upward</a:t>
            </a:r>
          </a:p>
          <a:p>
            <a:r>
              <a:rPr lang="hu-HU" sz="1400" b="0">
                <a:solidFill>
                  <a:schemeClr val="tx1"/>
                </a:solidFill>
              </a:rPr>
              <a:t>backward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buNone/>
            </a:pPr>
            <a:r>
              <a:rPr lang="en-US" u="sng" dirty="0" smtClean="0">
                <a:solidFill>
                  <a:srgbClr val="FF0000"/>
                </a:solidFill>
              </a:rPr>
              <a:t>Branches of the cranial part of the vertebral artery</a:t>
            </a:r>
            <a:r>
              <a:rPr lang="en-US" u="sng" dirty="0" smtClean="0"/>
              <a:t>:-</a:t>
            </a:r>
          </a:p>
          <a:p>
            <a:r>
              <a:rPr lang="en-US" sz="2800" dirty="0" smtClean="0">
                <a:latin typeface="Times New Roman" pitchFamily="18" charset="0"/>
                <a:cs typeface="Times New Roman" pitchFamily="18" charset="0"/>
              </a:rPr>
              <a:t>Anterior Spinal artery</a:t>
            </a:r>
          </a:p>
          <a:p>
            <a:r>
              <a:rPr lang="en-US" sz="2800" dirty="0" smtClean="0">
                <a:latin typeface="Times New Roman" pitchFamily="18" charset="0"/>
                <a:cs typeface="Times New Roman" pitchFamily="18" charset="0"/>
              </a:rPr>
              <a:t>Posterior Spinal artery</a:t>
            </a:r>
          </a:p>
          <a:p>
            <a:r>
              <a:rPr lang="en-US" sz="2800" dirty="0" smtClean="0">
                <a:latin typeface="Times New Roman" pitchFamily="18" charset="0"/>
                <a:cs typeface="Times New Roman" pitchFamily="18" charset="0"/>
              </a:rPr>
              <a:t>Posterior inferior </a:t>
            </a:r>
            <a:r>
              <a:rPr lang="en-US" sz="2800" dirty="0" err="1" smtClean="0">
                <a:latin typeface="Times New Roman" pitchFamily="18" charset="0"/>
                <a:cs typeface="Times New Roman" pitchFamily="18" charset="0"/>
              </a:rPr>
              <a:t>cerebellar</a:t>
            </a:r>
            <a:r>
              <a:rPr lang="en-US" sz="2800" dirty="0" smtClean="0">
                <a:latin typeface="Times New Roman" pitchFamily="18" charset="0"/>
                <a:cs typeface="Times New Roman" pitchFamily="18" charset="0"/>
              </a:rPr>
              <a:t> artery</a:t>
            </a:r>
          </a:p>
          <a:p>
            <a:r>
              <a:rPr lang="en-US" sz="2800" dirty="0" err="1" smtClean="0">
                <a:latin typeface="Times New Roman" pitchFamily="18" charset="0"/>
                <a:cs typeface="Times New Roman" pitchFamily="18" charset="0"/>
              </a:rPr>
              <a:t>Meningeal</a:t>
            </a:r>
            <a:r>
              <a:rPr lang="en-US" sz="2800" dirty="0" smtClean="0">
                <a:latin typeface="Times New Roman" pitchFamily="18" charset="0"/>
                <a:cs typeface="Times New Roman" pitchFamily="18" charset="0"/>
              </a:rPr>
              <a:t> branches.</a:t>
            </a:r>
          </a:p>
          <a:p>
            <a:r>
              <a:rPr lang="en-US" sz="2800" dirty="0" err="1" smtClean="0">
                <a:latin typeface="Times New Roman" pitchFamily="18" charset="0"/>
                <a:cs typeface="Times New Roman" pitchFamily="18" charset="0"/>
              </a:rPr>
              <a:t>Medullary</a:t>
            </a:r>
            <a:r>
              <a:rPr lang="en-US" sz="2800" dirty="0" smtClean="0">
                <a:latin typeface="Times New Roman" pitchFamily="18" charset="0"/>
                <a:cs typeface="Times New Roman" pitchFamily="18" charset="0"/>
              </a:rPr>
              <a:t> arteries</a:t>
            </a:r>
            <a:r>
              <a:rPr lang="en-US" dirty="0" smtClean="0"/>
              <a:t>.</a:t>
            </a:r>
          </a:p>
          <a:p>
            <a:pPr>
              <a:buNone/>
            </a:pPr>
            <a:r>
              <a:rPr lang="en-US" sz="2800" u="sng" dirty="0" smtClean="0">
                <a:latin typeface="Times New Roman" pitchFamily="18" charset="0"/>
                <a:cs typeface="Times New Roman" pitchFamily="18" charset="0"/>
              </a:rPr>
              <a:t>Anterior Spinal artery- </a:t>
            </a:r>
            <a:r>
              <a:rPr lang="en-US" sz="2800" dirty="0" smtClean="0">
                <a:latin typeface="Times New Roman" pitchFamily="18" charset="0"/>
                <a:cs typeface="Times New Roman" pitchFamily="18" charset="0"/>
              </a:rPr>
              <a:t>It is a small branch arising near the termination of the vertebral artery. </a:t>
            </a:r>
          </a:p>
          <a:p>
            <a:r>
              <a:rPr lang="en-US" sz="2800" dirty="0" smtClean="0">
                <a:latin typeface="Times New Roman" pitchFamily="18" charset="0"/>
                <a:cs typeface="Times New Roman" pitchFamily="18" charset="0"/>
              </a:rPr>
              <a:t>It supply the anterior portion of spinal cord</a:t>
            </a:r>
          </a:p>
          <a:p>
            <a:pPr>
              <a:buNone/>
            </a:pPr>
            <a:r>
              <a:rPr lang="en-US" sz="2800" u="sng" dirty="0" smtClean="0">
                <a:latin typeface="Times New Roman" pitchFamily="18" charset="0"/>
                <a:cs typeface="Times New Roman" pitchFamily="18" charset="0"/>
              </a:rPr>
              <a:t>Posterior Spinal artery- </a:t>
            </a:r>
            <a:r>
              <a:rPr lang="en-US" sz="2800" dirty="0" smtClean="0">
                <a:latin typeface="Times New Roman" pitchFamily="18" charset="0"/>
                <a:cs typeface="Times New Roman" pitchFamily="18" charset="0"/>
              </a:rPr>
              <a:t>It arises from vertebral artery and sometimes  from posterior inferior </a:t>
            </a:r>
            <a:r>
              <a:rPr lang="en-US" sz="2800" dirty="0" err="1" smtClean="0">
                <a:latin typeface="Times New Roman" pitchFamily="18" charset="0"/>
                <a:cs typeface="Times New Roman" pitchFamily="18" charset="0"/>
              </a:rPr>
              <a:t>cerebellar</a:t>
            </a:r>
            <a:r>
              <a:rPr lang="en-US" sz="2800" dirty="0" smtClean="0">
                <a:latin typeface="Times New Roman" pitchFamily="18" charset="0"/>
                <a:cs typeface="Times New Roman" pitchFamily="18" charset="0"/>
              </a:rPr>
              <a:t> artery.</a:t>
            </a:r>
          </a:p>
          <a:p>
            <a:r>
              <a:rPr lang="en-US" sz="2800" dirty="0" smtClean="0">
                <a:latin typeface="Times New Roman" pitchFamily="18" charset="0"/>
                <a:cs typeface="Times New Roman" pitchFamily="18" charset="0"/>
              </a:rPr>
              <a:t>It passes downward on the posterior surface of the spinal cord, after dividing </a:t>
            </a:r>
            <a:r>
              <a:rPr lang="en-US" sz="2800" b="1" i="1" dirty="0" smtClean="0">
                <a:latin typeface="Times New Roman" pitchFamily="18" charset="0"/>
                <a:cs typeface="Times New Roman" pitchFamily="18" charset="0"/>
              </a:rPr>
              <a:t>in to two branches </a:t>
            </a:r>
            <a:r>
              <a:rPr lang="en-US" sz="2800" dirty="0" smtClean="0">
                <a:latin typeface="Times New Roman" pitchFamily="18" charset="0"/>
                <a:cs typeface="Times New Roman" pitchFamily="18" charset="0"/>
              </a:rPr>
              <a:t>one along the medial side and other along the lateral side of the dorsal root of spinal nerve</a:t>
            </a:r>
          </a:p>
          <a:p>
            <a:pPr>
              <a:buNone/>
            </a:pPr>
            <a:r>
              <a:rPr lang="en-US" sz="2800" u="sng" dirty="0" smtClean="0">
                <a:latin typeface="Times New Roman" pitchFamily="18" charset="0"/>
                <a:cs typeface="Times New Roman" pitchFamily="18" charset="0"/>
              </a:rPr>
              <a:t>Posterior inferior </a:t>
            </a:r>
            <a:r>
              <a:rPr lang="en-US" sz="2800" u="sng" dirty="0" err="1" smtClean="0">
                <a:latin typeface="Times New Roman" pitchFamily="18" charset="0"/>
                <a:cs typeface="Times New Roman" pitchFamily="18" charset="0"/>
              </a:rPr>
              <a:t>cerebellar</a:t>
            </a:r>
            <a:r>
              <a:rPr lang="en-US" sz="2800" u="sng" dirty="0" smtClean="0">
                <a:latin typeface="Times New Roman" pitchFamily="18" charset="0"/>
                <a:cs typeface="Times New Roman" pitchFamily="18" charset="0"/>
              </a:rPr>
              <a:t> artery- </a:t>
            </a:r>
            <a:r>
              <a:rPr lang="en-US" sz="2800" dirty="0" smtClean="0">
                <a:latin typeface="Times New Roman" pitchFamily="18" charset="0"/>
                <a:cs typeface="Times New Roman" pitchFamily="18" charset="0"/>
              </a:rPr>
              <a:t>It is largest branch of the cranial part of the vertebral artery.</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Circle_of_Willis_en.svg.png"/>
          <p:cNvPicPr>
            <a:picLocks noGrp="1" noChangeAspect="1" noChangeArrowheads="1"/>
          </p:cNvPicPr>
          <p:nvPr>
            <p:ph idx="1"/>
          </p:nvPr>
        </p:nvPicPr>
        <p:blipFill>
          <a:blip r:embed="rId2" cstate="print"/>
          <a:srcRect/>
          <a:stretch>
            <a:fillRect/>
          </a:stretch>
        </p:blipFill>
        <p:spPr bwMode="auto">
          <a:xfrm>
            <a:off x="1752600" y="0"/>
            <a:ext cx="56388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72" y="0"/>
            <a:ext cx="9067800" cy="6858000"/>
          </a:xfrm>
        </p:spPr>
        <p:txBody>
          <a:bodyPr>
            <a:normAutofit lnSpcReduction="10000"/>
          </a:bodyPr>
          <a:lstStyle/>
          <a:p>
            <a:r>
              <a:rPr lang="en-US" sz="2800" dirty="0" smtClean="0">
                <a:latin typeface="Times New Roman" pitchFamily="18" charset="0"/>
                <a:cs typeface="Times New Roman" pitchFamily="18" charset="0"/>
              </a:rPr>
              <a:t>It arises near the lower end of the olive, winds back wards around the medulla oblongata and then ascends to the </a:t>
            </a:r>
            <a:r>
              <a:rPr lang="en-US" sz="2800" dirty="0" err="1" smtClean="0">
                <a:latin typeface="Times New Roman" pitchFamily="18" charset="0"/>
                <a:cs typeface="Times New Roman" pitchFamily="18" charset="0"/>
              </a:rPr>
              <a:t>pontomedullary</a:t>
            </a:r>
            <a:r>
              <a:rPr lang="en-US" sz="2800" dirty="0" smtClean="0">
                <a:latin typeface="Times New Roman" pitchFamily="18" charset="0"/>
                <a:cs typeface="Times New Roman" pitchFamily="18" charset="0"/>
              </a:rPr>
              <a:t> junction.</a:t>
            </a:r>
          </a:p>
          <a:p>
            <a:r>
              <a:rPr lang="en-US" sz="2800" dirty="0" smtClean="0">
                <a:latin typeface="Times New Roman" pitchFamily="18" charset="0"/>
                <a:cs typeface="Times New Roman" pitchFamily="18" charset="0"/>
              </a:rPr>
              <a:t>Branches from this artery supply the </a:t>
            </a:r>
            <a:r>
              <a:rPr lang="en-US" sz="2800" dirty="0" smtClean="0">
                <a:latin typeface="Times New Roman" pitchFamily="18" charset="0"/>
                <a:cs typeface="Times New Roman" pitchFamily="18" charset="0"/>
                <a:hlinkClick r:id="rId2" tooltip="Choroid plexus"/>
              </a:rPr>
              <a:t>choroid plexus</a:t>
            </a:r>
            <a:r>
              <a:rPr lang="en-US" sz="2800" dirty="0" smtClean="0">
                <a:latin typeface="Times New Roman" pitchFamily="18" charset="0"/>
                <a:cs typeface="Times New Roman" pitchFamily="18" charset="0"/>
              </a:rPr>
              <a:t> of the </a:t>
            </a:r>
            <a:r>
              <a:rPr lang="en-US" sz="2800" dirty="0" smtClean="0">
                <a:latin typeface="Times New Roman" pitchFamily="18" charset="0"/>
                <a:cs typeface="Times New Roman" pitchFamily="18" charset="0"/>
                <a:hlinkClick r:id="rId3" tooltip="Fourth ventricle"/>
              </a:rPr>
              <a:t>fourth ventricle</a:t>
            </a:r>
            <a:r>
              <a:rPr lang="en-US" sz="2800" dirty="0" smtClean="0"/>
              <a:t>.</a:t>
            </a:r>
            <a:endParaRPr lang="en-US" sz="2800" dirty="0" smtClean="0">
              <a:latin typeface="Times New Roman" pitchFamily="18" charset="0"/>
              <a:cs typeface="Times New Roman" pitchFamily="18" charset="0"/>
            </a:endParaRPr>
          </a:p>
          <a:p>
            <a:pPr>
              <a:buNone/>
            </a:pPr>
            <a:r>
              <a:rPr lang="en-US" sz="2800" u="sng" dirty="0" err="1" smtClean="0">
                <a:latin typeface="Times New Roman" pitchFamily="18" charset="0"/>
                <a:cs typeface="Times New Roman" pitchFamily="18" charset="0"/>
              </a:rPr>
              <a:t>Meningeal</a:t>
            </a:r>
            <a:r>
              <a:rPr lang="en-US" sz="2800" u="sng" dirty="0" smtClean="0">
                <a:latin typeface="Times New Roman" pitchFamily="18" charset="0"/>
                <a:cs typeface="Times New Roman" pitchFamily="18" charset="0"/>
              </a:rPr>
              <a:t> branches</a:t>
            </a:r>
            <a:r>
              <a:rPr lang="en-US" sz="2800" dirty="0" smtClean="0">
                <a:latin typeface="Times New Roman" pitchFamily="18" charset="0"/>
                <a:cs typeface="Times New Roman" pitchFamily="18" charset="0"/>
              </a:rPr>
              <a:t>- These are small and supply the </a:t>
            </a:r>
            <a:r>
              <a:rPr lang="en-US" sz="2800" b="1" i="1" dirty="0" err="1" smtClean="0">
                <a:latin typeface="Times New Roman" pitchFamily="18" charset="0"/>
                <a:cs typeface="Times New Roman" pitchFamily="18" charset="0"/>
              </a:rPr>
              <a:t>dura</a:t>
            </a:r>
            <a:r>
              <a:rPr lang="en-US" sz="2800" b="1" i="1" dirty="0" smtClean="0">
                <a:latin typeface="Times New Roman" pitchFamily="18" charset="0"/>
                <a:cs typeface="Times New Roman" pitchFamily="18" charset="0"/>
              </a:rPr>
              <a:t> mater of the posterior cranial </a:t>
            </a:r>
            <a:r>
              <a:rPr lang="en-US" sz="2800" b="1" i="1" dirty="0" err="1" smtClean="0">
                <a:latin typeface="Times New Roman" pitchFamily="18" charset="0"/>
                <a:cs typeface="Times New Roman" pitchFamily="18" charset="0"/>
              </a:rPr>
              <a:t>fossa</a:t>
            </a:r>
            <a:r>
              <a:rPr lang="en-US" sz="2800" b="1" i="1" dirty="0" smtClean="0">
                <a:latin typeface="Times New Roman" pitchFamily="18" charset="0"/>
                <a:cs typeface="Times New Roman" pitchFamily="18" charset="0"/>
              </a:rPr>
              <a:t>.</a:t>
            </a:r>
          </a:p>
          <a:p>
            <a:pPr>
              <a:buNone/>
            </a:pPr>
            <a:r>
              <a:rPr lang="en-US" sz="2800" u="sng" dirty="0" err="1" smtClean="0">
                <a:latin typeface="Times New Roman" pitchFamily="18" charset="0"/>
                <a:cs typeface="Times New Roman" pitchFamily="18" charset="0"/>
              </a:rPr>
              <a:t>Medullary</a:t>
            </a:r>
            <a:r>
              <a:rPr lang="en-US" sz="2800" u="sng" dirty="0" smtClean="0">
                <a:latin typeface="Times New Roman" pitchFamily="18" charset="0"/>
                <a:cs typeface="Times New Roman" pitchFamily="18" charset="0"/>
              </a:rPr>
              <a:t> arteries</a:t>
            </a:r>
            <a:r>
              <a:rPr lang="en-US" sz="2800" u="sng" dirty="0" smtClean="0"/>
              <a:t>- </a:t>
            </a:r>
            <a:r>
              <a:rPr lang="en-US" sz="2800" dirty="0" smtClean="0"/>
              <a:t>These are several minute vessels which supply the </a:t>
            </a:r>
            <a:r>
              <a:rPr lang="en-US" sz="2800" b="1" i="1" dirty="0" smtClean="0"/>
              <a:t>medulla oblongata</a:t>
            </a:r>
            <a:r>
              <a:rPr lang="en-US" sz="2800" dirty="0" smtClean="0"/>
              <a:t>.</a:t>
            </a:r>
          </a:p>
          <a:p>
            <a:pPr>
              <a:buNone/>
            </a:pPr>
            <a:r>
              <a:rPr lang="en-US" sz="2800" b="1" u="sng" dirty="0" smtClean="0">
                <a:solidFill>
                  <a:srgbClr val="FF0000"/>
                </a:solidFill>
                <a:latin typeface="Times New Roman" pitchFamily="18" charset="0"/>
                <a:cs typeface="Times New Roman" pitchFamily="18" charset="0"/>
              </a:rPr>
              <a:t>BASILAR ARTERY-</a:t>
            </a:r>
          </a:p>
          <a:p>
            <a:r>
              <a:rPr lang="en-US" sz="2800" dirty="0" smtClean="0">
                <a:latin typeface="Times New Roman" pitchFamily="18" charset="0"/>
                <a:cs typeface="Times New Roman" pitchFamily="18" charset="0"/>
              </a:rPr>
              <a:t>The two vertebral arteries unite at the </a:t>
            </a:r>
            <a:r>
              <a:rPr lang="en-US" sz="2800" b="1" i="1" dirty="0" smtClean="0">
                <a:latin typeface="Times New Roman" pitchFamily="18" charset="0"/>
                <a:cs typeface="Times New Roman" pitchFamily="18" charset="0"/>
              </a:rPr>
              <a:t>lower border of the </a:t>
            </a:r>
            <a:r>
              <a:rPr lang="en-US" sz="2800" b="1" i="1" dirty="0" err="1" smtClean="0">
                <a:latin typeface="Times New Roman" pitchFamily="18" charset="0"/>
                <a:cs typeface="Times New Roman" pitchFamily="18" charset="0"/>
              </a:rPr>
              <a:t>pons</a:t>
            </a:r>
            <a:r>
              <a:rPr lang="en-US" sz="2800" b="1" i="1" dirty="0" smtClean="0">
                <a:latin typeface="Times New Roman" pitchFamily="18" charset="0"/>
                <a:cs typeface="Times New Roman" pitchFamily="18" charset="0"/>
              </a:rPr>
              <a:t> to form Basilar artery.</a:t>
            </a:r>
          </a:p>
          <a:p>
            <a:r>
              <a:rPr lang="en-US" sz="2800" dirty="0" smtClean="0">
                <a:latin typeface="Times New Roman" pitchFamily="18" charset="0"/>
                <a:cs typeface="Times New Roman" pitchFamily="18" charset="0"/>
              </a:rPr>
              <a:t>Which ascends in the midline on the ventral surface of the </a:t>
            </a:r>
            <a:r>
              <a:rPr lang="en-US" sz="2800" dirty="0" err="1" smtClean="0">
                <a:latin typeface="Times New Roman" pitchFamily="18" charset="0"/>
                <a:cs typeface="Times New Roman" pitchFamily="18" charset="0"/>
              </a:rPr>
              <a:t>pons</a:t>
            </a:r>
            <a:r>
              <a:rPr lang="en-US" sz="2800" dirty="0" smtClean="0">
                <a:latin typeface="Times New Roman" pitchFamily="18" charset="0"/>
                <a:cs typeface="Times New Roman" pitchFamily="18" charset="0"/>
              </a:rPr>
              <a:t> and its upper border terminates by dividing in to right and left posterior cerebral arteries.</a:t>
            </a:r>
          </a:p>
          <a:p>
            <a:pPr>
              <a:buNone/>
            </a:pPr>
            <a:endParaRPr lang="en-US" sz="2800" dirty="0" smtClean="0">
              <a:latin typeface="Times New Roman" pitchFamily="18" charset="0"/>
              <a:cs typeface="Times New Roman" pitchFamily="18" charset="0"/>
            </a:endParaRPr>
          </a:p>
          <a:p>
            <a:pPr>
              <a:buNone/>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1327</Words>
  <Application>Microsoft Office PowerPoint</Application>
  <PresentationFormat>On-screen Show (4:3)</PresentationFormat>
  <Paragraphs>122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BLOOD SUPPLY OF BRAIN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Veins drainig the brain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93</cp:revision>
  <dcterms:created xsi:type="dcterms:W3CDTF">2013-06-03T08:41:00Z</dcterms:created>
  <dcterms:modified xsi:type="dcterms:W3CDTF">2019-08-29T16:05:02Z</dcterms:modified>
</cp:coreProperties>
</file>